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558" r:id="rId2"/>
    <p:sldId id="360" r:id="rId3"/>
    <p:sldId id="476" r:id="rId4"/>
    <p:sldId id="568" r:id="rId5"/>
    <p:sldId id="758" r:id="rId6"/>
    <p:sldId id="763" r:id="rId7"/>
    <p:sldId id="704" r:id="rId8"/>
    <p:sldId id="479" r:id="rId9"/>
    <p:sldId id="741" r:id="rId10"/>
    <p:sldId id="722" r:id="rId11"/>
    <p:sldId id="723" r:id="rId12"/>
    <p:sldId id="724" r:id="rId13"/>
    <p:sldId id="725" r:id="rId14"/>
    <p:sldId id="726" r:id="rId15"/>
    <p:sldId id="727" r:id="rId16"/>
    <p:sldId id="728" r:id="rId17"/>
    <p:sldId id="729" r:id="rId18"/>
    <p:sldId id="730" r:id="rId19"/>
    <p:sldId id="734" r:id="rId20"/>
    <p:sldId id="731" r:id="rId21"/>
    <p:sldId id="732" r:id="rId22"/>
    <p:sldId id="733" r:id="rId23"/>
    <p:sldId id="760" r:id="rId24"/>
    <p:sldId id="735" r:id="rId25"/>
    <p:sldId id="761" r:id="rId26"/>
    <p:sldId id="738" r:id="rId27"/>
    <p:sldId id="740" r:id="rId28"/>
    <p:sldId id="764" r:id="rId29"/>
    <p:sldId id="66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52319" autoAdjust="0"/>
  </p:normalViewPr>
  <p:slideViewPr>
    <p:cSldViewPr snapToGrid="0">
      <p:cViewPr varScale="1">
        <p:scale>
          <a:sx n="37" d="100"/>
          <a:sy n="37" d="100"/>
        </p:scale>
        <p:origin x="1614"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10/21/2020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blehub.com/nlt/revelation/14.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17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3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713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898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15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66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38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1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WHERE WE LEFT OFF TWO WEEKS AGO!!!  PICKING IT UP FROM HERE!!!</a:t>
            </a:r>
          </a:p>
          <a:p>
            <a:endParaRPr lang="en-US" b="1" dirty="0"/>
          </a:p>
          <a:p>
            <a:r>
              <a:rPr lang="en-US" b="1" dirty="0"/>
              <a:t>One for the saved ?</a:t>
            </a:r>
          </a:p>
          <a:p>
            <a:endParaRPr lang="en-US" b="1" dirty="0"/>
          </a:p>
          <a:p>
            <a:r>
              <a:rPr lang="en-US" b="1" dirty="0"/>
              <a:t>One for wrath</a:t>
            </a:r>
          </a:p>
          <a:p>
            <a:endParaRPr lang="en-US" b="1" dirty="0"/>
          </a:p>
          <a:p>
            <a:r>
              <a:rPr lang="en-US" b="1" dirty="0"/>
              <a:t>Some believe they are both of the same reaping of all people</a:t>
            </a:r>
          </a:p>
          <a:p>
            <a:endParaRPr lang="en-US" b="1" dirty="0"/>
          </a:p>
          <a:p>
            <a:r>
              <a:rPr lang="en-US" b="1" dirty="0"/>
              <a:t>The wheat and the tares ... Matthew 13</a:t>
            </a:r>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1064258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 white cloud, and sitting on the cloud was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one like a son of man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having a golden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crown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on His head and </a:t>
            </a:r>
          </a:p>
          <a:p>
            <a:pPr marL="457200"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 sharp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sickle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in His hand. </a:t>
            </a: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15 And another angel came out of the temple, crying out with a loud voice to Him who sat on the cloud, “Put in your sickle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reap</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for the hour to reap has come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Jesus said “no one knows the hour...”</a:t>
            </a: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indent="-457200">
              <a:buFont typeface="Arial" panose="020B0604020202020204" pitchFamily="34" charset="0"/>
              <a:buChar cha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because the harvest of the earth is ripe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914400" lvl="1" indent="-457200">
              <a:buFont typeface="Arial" panose="020B0604020202020204" pitchFamily="34" charset="0"/>
              <a:buChar cha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2 Peter 3:8-10  </a:t>
            </a:r>
            <a:r>
              <a:rPr lang="en-US" sz="1200" b="1" i="1" kern="1200" baseline="30000" dirty="0">
                <a:solidFill>
                  <a:schemeClr val="tx1"/>
                </a:solidFill>
                <a:effectLst/>
                <a:latin typeface="+mn-lt"/>
                <a:ea typeface="+mn-ea"/>
                <a:cs typeface="+mn-cs"/>
              </a:rPr>
              <a:t>8 </a:t>
            </a:r>
            <a:r>
              <a:rPr lang="en-US" sz="1200" b="0" i="1" kern="1200" dirty="0">
                <a:solidFill>
                  <a:schemeClr val="tx1"/>
                </a:solidFill>
                <a:effectLst/>
                <a:latin typeface="+mn-lt"/>
                <a:ea typeface="+mn-ea"/>
                <a:cs typeface="+mn-cs"/>
              </a:rPr>
              <a:t>But do not forget this one thing, dear friends: With the Lord a day is like a thousand years, and a thousand years are like a day. </a:t>
            </a:r>
            <a:r>
              <a:rPr lang="en-US" sz="1200" b="1" i="1" kern="1200" baseline="30000" dirty="0">
                <a:solidFill>
                  <a:schemeClr val="tx1"/>
                </a:solidFill>
                <a:effectLst/>
                <a:latin typeface="+mn-lt"/>
                <a:ea typeface="+mn-ea"/>
                <a:cs typeface="+mn-cs"/>
              </a:rPr>
              <a:t>9 </a:t>
            </a:r>
            <a:r>
              <a:rPr lang="en-US" sz="1200" b="0" i="1" kern="1200" dirty="0">
                <a:solidFill>
                  <a:schemeClr val="tx1"/>
                </a:solidFill>
                <a:effectLst/>
                <a:latin typeface="+mn-lt"/>
                <a:ea typeface="+mn-ea"/>
                <a:cs typeface="+mn-cs"/>
              </a:rPr>
              <a:t>The Lord is not slow in keeping his promise, as some understand slowness. Instead he is patient with you, not wanting anyone to perish, but everyone to come to repentance.</a:t>
            </a:r>
          </a:p>
          <a:p>
            <a:pPr lvl="2"/>
            <a:r>
              <a:rPr lang="en-US" sz="1200" b="1" i="1" kern="1200" baseline="30000" dirty="0">
                <a:solidFill>
                  <a:schemeClr val="tx1"/>
                </a:solidFill>
                <a:effectLst/>
                <a:latin typeface="+mn-lt"/>
                <a:ea typeface="+mn-ea"/>
                <a:cs typeface="+mn-cs"/>
              </a:rPr>
              <a:t>10 </a:t>
            </a:r>
            <a:r>
              <a:rPr lang="en-US" sz="1200" b="0" i="1" kern="1200" dirty="0">
                <a:solidFill>
                  <a:schemeClr val="tx1"/>
                </a:solidFill>
                <a:effectLst/>
                <a:latin typeface="+mn-lt"/>
                <a:ea typeface="+mn-ea"/>
                <a:cs typeface="+mn-cs"/>
              </a:rPr>
              <a:t>But the day of the Lord will come like a thief. The heavens will disappear with a roar; the elements will be destroyed by fire, and the earth and everything done in it will be laid bare.</a:t>
            </a:r>
          </a:p>
          <a:p>
            <a:pPr marL="457200" indent="-457200">
              <a:buFont typeface="Arial" panose="020B0604020202020204" pitchFamily="34" charset="0"/>
              <a:buChar cha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indent="0">
              <a:buFont typeface="Arial" panose="020B0604020202020204" pitchFamily="34" charset="0"/>
              <a:buNone/>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16 Then He who sat on the cloud swung His sickle over the earth, and the earth was reaped.</a:t>
            </a:r>
            <a:endParaRPr lang="en-US" b="1" dirty="0"/>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197542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 one who has power over fire</a:t>
            </a:r>
          </a:p>
          <a:p>
            <a:pPr marL="571500" indent="-571500">
              <a:buFont typeface="Arial" panose="020B0604020202020204" pitchFamily="34" charset="0"/>
              <a:buChar char="•"/>
            </a:pPr>
            <a:r>
              <a:rPr lang="en-US" sz="3600" b="1"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New Living Translation</a:t>
            </a:r>
            <a:br>
              <a:rPr lang="en-US" sz="3600" dirty="0"/>
            </a:br>
            <a:r>
              <a:rPr lang="en-US" sz="3600" b="0" i="0" dirty="0">
                <a:solidFill>
                  <a:srgbClr val="001320"/>
                </a:solidFill>
                <a:effectLst/>
                <a:latin typeface="Roboto"/>
              </a:rPr>
              <a:t>Then another angel, who had </a:t>
            </a:r>
            <a:r>
              <a:rPr lang="en-US" sz="3600" b="1" i="1" u="sng" dirty="0">
                <a:solidFill>
                  <a:srgbClr val="001320"/>
                </a:solidFill>
                <a:effectLst/>
                <a:latin typeface="Roboto"/>
              </a:rPr>
              <a:t>power to destroy with fire</a:t>
            </a:r>
            <a:r>
              <a:rPr lang="en-US" sz="3600" b="0" i="0" dirty="0">
                <a:solidFill>
                  <a:srgbClr val="001320"/>
                </a:solidFill>
                <a:effectLst/>
                <a:latin typeface="Roboto"/>
              </a:rPr>
              <a:t>, came from the altar. He shouted to the angel with the sharp sickle, “Swing your sickle now to gather the clusters of grapes from the vines of the earth, for they are </a:t>
            </a:r>
            <a:r>
              <a:rPr lang="en-US" sz="3600" b="1" i="1" u="sng" dirty="0">
                <a:solidFill>
                  <a:srgbClr val="001320"/>
                </a:solidFill>
                <a:effectLst/>
                <a:latin typeface="Roboto"/>
              </a:rPr>
              <a:t>ripe for judgment</a:t>
            </a:r>
            <a:r>
              <a:rPr lang="en-US" sz="3600" b="0" i="0" dirty="0">
                <a:solidFill>
                  <a:srgbClr val="001320"/>
                </a:solidFill>
                <a:effectLst/>
                <a:latin typeface="Roboto"/>
              </a:rPr>
              <a:t>.”</a:t>
            </a:r>
          </a:p>
          <a:p>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because her grapes are ripe</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379035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Winepress of God’s wrath </a:t>
            </a:r>
            <a:r>
              <a:rPr lang="en-US" dirty="0"/>
              <a:t>= see Isaiah 63:3 and </a:t>
            </a:r>
            <a:r>
              <a:rPr lang="en-US" dirty="0" err="1"/>
              <a:t>joel</a:t>
            </a:r>
            <a:r>
              <a:rPr lang="en-US" dirty="0"/>
              <a:t> 3:13</a:t>
            </a:r>
          </a:p>
          <a:p>
            <a:endParaRPr lang="en-US" dirty="0"/>
          </a:p>
          <a:p>
            <a:r>
              <a:rPr lang="en-US" b="1" i="1" dirty="0"/>
              <a:t>Blood for 200 miles </a:t>
            </a:r>
            <a:r>
              <a:rPr lang="en-US" dirty="0"/>
              <a:t>= length of Palestine? 163 miles</a:t>
            </a:r>
          </a:p>
          <a:p>
            <a:pPr marL="171450" indent="-171450">
              <a:buFont typeface="Arial" panose="020B0604020202020204" pitchFamily="34" charset="0"/>
              <a:buChar char="•"/>
            </a:pPr>
            <a:r>
              <a:rPr lang="en-US" dirty="0"/>
              <a:t>1600 furlongs = 40 times 40</a:t>
            </a:r>
          </a:p>
          <a:p>
            <a:pPr marL="171450" indent="-171450">
              <a:buFont typeface="Arial" panose="020B0604020202020204" pitchFamily="34" charset="0"/>
              <a:buChar char="•"/>
            </a:pPr>
            <a:r>
              <a:rPr lang="en-US" dirty="0"/>
              <a:t>Lake of blood area?</a:t>
            </a:r>
          </a:p>
          <a:p>
            <a:pPr marL="171450" indent="-171450">
              <a:buFont typeface="Arial" panose="020B0604020202020204" pitchFamily="34" charset="0"/>
              <a:buChar char="•"/>
            </a:pPr>
            <a:r>
              <a:rPr lang="en-US" dirty="0"/>
              <a:t>River of blood length?</a:t>
            </a:r>
          </a:p>
        </p:txBody>
      </p:sp>
      <p:sp>
        <p:nvSpPr>
          <p:cNvPr id="4" name="Slide Number Placeholder 3"/>
          <p:cNvSpPr>
            <a:spLocks noGrp="1"/>
          </p:cNvSpPr>
          <p:nvPr>
            <p:ph type="sldNum" sz="quarter" idx="5"/>
          </p:nvPr>
        </p:nvSpPr>
        <p:spPr/>
        <p:txBody>
          <a:bodyPr/>
          <a:lstStyle/>
          <a:p>
            <a:fld id="{AAC37792-3584-8F44-A228-D4CCCED21F2F}" type="slidenum">
              <a:rPr lang="en-US" smtClean="0"/>
              <a:t>22</a:t>
            </a:fld>
            <a:endParaRPr lang="en-US"/>
          </a:p>
        </p:txBody>
      </p:sp>
    </p:spTree>
    <p:extLst>
      <p:ext uri="{BB962C8B-B14F-4D97-AF65-F5344CB8AC3E}">
        <p14:creationId xmlns:p14="http://schemas.microsoft.com/office/powerpoint/2010/main" val="1701189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Isaiah 63:1-6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 Who is this who comes from Edom, With garments of glowing colors from </a:t>
            </a:r>
            <a:r>
              <a:rPr kumimoji="0" lang="en-US" sz="1200" b="0" i="1" u="none" strike="noStrike" kern="1200" cap="none" spc="0" normalizeH="0" baseline="0" noProof="0" dirty="0" err="1">
                <a:ln>
                  <a:noFill/>
                </a:ln>
                <a:solidFill>
                  <a:prstClr val="black"/>
                </a:solidFill>
                <a:effectLst/>
                <a:uLnTx/>
                <a:uFillTx/>
                <a:latin typeface="+mn-lt"/>
                <a:ea typeface="+mn-ea"/>
                <a:cs typeface="+mn-cs"/>
              </a:rPr>
              <a:t>Bozrah</a:t>
            </a:r>
            <a:r>
              <a:rPr kumimoji="0" lang="en-US" sz="1200" b="0" i="1" u="none" strike="noStrike" kern="1200" cap="none" spc="0" normalizeH="0" baseline="0" noProof="0" dirty="0">
                <a:ln>
                  <a:noFill/>
                </a:ln>
                <a:solidFill>
                  <a:prstClr val="black"/>
                </a:solidFill>
                <a:effectLst/>
                <a:uLnTx/>
                <a:uFillTx/>
                <a:latin typeface="+mn-lt"/>
                <a:ea typeface="+mn-ea"/>
                <a:cs typeface="+mn-cs"/>
              </a:rPr>
              <a:t>, This One who is majestic in His apparel, Marching in the greatness of His strength? “It is I who speak in righteousness, mighty to save.”</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30000" noProof="0" dirty="0">
                <a:ln>
                  <a:noFill/>
                </a:ln>
                <a:solidFill>
                  <a:prstClr val="black"/>
                </a:solidFill>
                <a:effectLst/>
                <a:uLnTx/>
                <a:uFillTx/>
                <a:latin typeface="+mn-lt"/>
                <a:ea typeface="+mn-ea"/>
                <a:cs typeface="+mn-cs"/>
              </a:rPr>
              <a:t>2 </a:t>
            </a:r>
            <a:r>
              <a:rPr kumimoji="0" lang="en-US" sz="1200" b="0" i="1" u="none" strike="noStrike" kern="1200" cap="none" spc="0" normalizeH="0" baseline="0" noProof="0" dirty="0">
                <a:ln>
                  <a:noFill/>
                </a:ln>
                <a:solidFill>
                  <a:prstClr val="black"/>
                </a:solidFill>
                <a:effectLst/>
                <a:uLnTx/>
                <a:uFillTx/>
                <a:latin typeface="+mn-lt"/>
                <a:ea typeface="+mn-ea"/>
                <a:cs typeface="+mn-cs"/>
              </a:rPr>
              <a:t>Why is Your apparel red, And Your garments like the one who treads in the wine press?</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30000" noProof="0" dirty="0">
                <a:ln>
                  <a:noFill/>
                </a:ln>
                <a:solidFill>
                  <a:prstClr val="black"/>
                </a:solidFill>
                <a:effectLst/>
                <a:uLnTx/>
                <a:uFillTx/>
                <a:latin typeface="+mn-lt"/>
                <a:ea typeface="+mn-ea"/>
                <a:cs typeface="+mn-cs"/>
              </a:rPr>
              <a:t>3 </a:t>
            </a:r>
            <a:r>
              <a:rPr kumimoji="0" lang="en-US" sz="1200" b="0" i="1" u="none" strike="noStrike" kern="1200" cap="none" spc="0" normalizeH="0" baseline="0" noProof="0" dirty="0">
                <a:ln>
                  <a:noFill/>
                </a:ln>
                <a:solidFill>
                  <a:prstClr val="black"/>
                </a:solidFill>
                <a:effectLst/>
                <a:uLnTx/>
                <a:uFillTx/>
                <a:latin typeface="+mn-lt"/>
                <a:ea typeface="+mn-ea"/>
                <a:cs typeface="+mn-cs"/>
              </a:rPr>
              <a:t>“I have trodden the wine trough alone, And from the peoples there was no man with Me</a:t>
            </a:r>
            <a:r>
              <a:rPr kumimoji="0" lang="en-US" sz="1200" b="1" i="1" u="none" strike="noStrike" kern="1200" cap="none" spc="0" normalizeH="0" baseline="0" noProof="0" dirty="0">
                <a:ln>
                  <a:noFill/>
                </a:ln>
                <a:solidFill>
                  <a:prstClr val="black"/>
                </a:solidFill>
                <a:effectLst/>
                <a:uLnTx/>
                <a:uFillTx/>
                <a:latin typeface="+mn-lt"/>
                <a:ea typeface="+mn-ea"/>
                <a:cs typeface="+mn-cs"/>
              </a:rPr>
              <a:t>. I also trod them in My anger And trampled them in My wrath;</a:t>
            </a:r>
            <a:br>
              <a:rPr kumimoji="0" lang="en-US" sz="1200" b="1"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0" noProof="0" dirty="0">
                <a:ln>
                  <a:noFill/>
                </a:ln>
                <a:solidFill>
                  <a:prstClr val="black"/>
                </a:solidFill>
                <a:effectLst/>
                <a:uLnTx/>
                <a:uFillTx/>
                <a:latin typeface="+mn-lt"/>
                <a:ea typeface="+mn-ea"/>
                <a:cs typeface="+mn-cs"/>
              </a:rPr>
              <a:t>And their lifeblood is sprinkled on My garments, And I stained all My raiment</a:t>
            </a:r>
            <a:r>
              <a:rPr kumimoji="0" lang="en-US" sz="1200" b="0" i="1" u="none" strike="noStrike" kern="1200" cap="none" spc="0" normalizeH="0" baseline="0" noProof="0" dirty="0">
                <a:ln>
                  <a:noFill/>
                </a:ln>
                <a:solidFill>
                  <a:prstClr val="black"/>
                </a:solidFill>
                <a:effectLst/>
                <a:uLnTx/>
                <a:uFillTx/>
                <a:latin typeface="+mn-lt"/>
                <a:ea typeface="+mn-ea"/>
                <a:cs typeface="+mn-cs"/>
              </a:rPr>
              <a:t>.</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30000" noProof="0" dirty="0">
                <a:ln>
                  <a:noFill/>
                </a:ln>
                <a:solidFill>
                  <a:prstClr val="black"/>
                </a:solidFill>
                <a:effectLst/>
                <a:uLnTx/>
                <a:uFillTx/>
                <a:latin typeface="+mn-lt"/>
                <a:ea typeface="+mn-ea"/>
                <a:cs typeface="+mn-cs"/>
              </a:rPr>
              <a:t>4 </a:t>
            </a:r>
            <a:r>
              <a:rPr kumimoji="0" lang="en-US" sz="1200" b="0" i="1" u="none" strike="noStrike" kern="1200" cap="none" spc="0" normalizeH="0" baseline="0" noProof="0" dirty="0">
                <a:ln>
                  <a:noFill/>
                </a:ln>
                <a:solidFill>
                  <a:prstClr val="black"/>
                </a:solidFill>
                <a:effectLst/>
                <a:uLnTx/>
                <a:uFillTx/>
                <a:latin typeface="+mn-lt"/>
                <a:ea typeface="+mn-ea"/>
                <a:cs typeface="+mn-cs"/>
              </a:rPr>
              <a:t>“</a:t>
            </a:r>
            <a:r>
              <a:rPr kumimoji="0" lang="en-US" sz="1200" b="1" i="1" u="none" strike="noStrike" kern="1200" cap="none" spc="0" normalizeH="0" baseline="0" noProof="0" dirty="0">
                <a:ln>
                  <a:noFill/>
                </a:ln>
                <a:solidFill>
                  <a:prstClr val="black"/>
                </a:solidFill>
                <a:effectLst/>
                <a:uLnTx/>
                <a:uFillTx/>
                <a:latin typeface="+mn-lt"/>
                <a:ea typeface="+mn-ea"/>
                <a:cs typeface="+mn-cs"/>
              </a:rPr>
              <a:t>For the day of vengeance was in My heart, And My year of redemption has come</a:t>
            </a:r>
            <a:r>
              <a:rPr kumimoji="0" lang="en-US" sz="1200" b="0" i="1" u="none" strike="noStrike" kern="1200" cap="none" spc="0" normalizeH="0" baseline="0" noProof="0" dirty="0">
                <a:ln>
                  <a:noFill/>
                </a:ln>
                <a:solidFill>
                  <a:prstClr val="black"/>
                </a:solidFill>
                <a:effectLst/>
                <a:uLnTx/>
                <a:uFillTx/>
                <a:latin typeface="+mn-lt"/>
                <a:ea typeface="+mn-ea"/>
                <a:cs typeface="+mn-cs"/>
              </a:rPr>
              <a:t>.</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30000" noProof="0" dirty="0">
                <a:ln>
                  <a:noFill/>
                </a:ln>
                <a:solidFill>
                  <a:prstClr val="black"/>
                </a:solidFill>
                <a:effectLst/>
                <a:uLnTx/>
                <a:uFillTx/>
                <a:latin typeface="+mn-lt"/>
                <a:ea typeface="+mn-ea"/>
                <a:cs typeface="+mn-cs"/>
              </a:rPr>
              <a:t>5 </a:t>
            </a:r>
            <a:r>
              <a:rPr kumimoji="0" lang="en-US" sz="1200" b="0" i="1" u="none" strike="noStrike" kern="1200" cap="none" spc="0" normalizeH="0" baseline="0" noProof="0" dirty="0">
                <a:ln>
                  <a:noFill/>
                </a:ln>
                <a:solidFill>
                  <a:prstClr val="black"/>
                </a:solidFill>
                <a:effectLst/>
                <a:uLnTx/>
                <a:uFillTx/>
                <a:latin typeface="+mn-lt"/>
                <a:ea typeface="+mn-ea"/>
                <a:cs typeface="+mn-cs"/>
              </a:rPr>
              <a:t>“I looked, and there was no one to help, And I was astonished and there was no one to uphold;</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0" noProof="0" dirty="0">
                <a:ln>
                  <a:noFill/>
                </a:ln>
                <a:solidFill>
                  <a:prstClr val="black"/>
                </a:solidFill>
                <a:effectLst/>
                <a:uLnTx/>
                <a:uFillTx/>
                <a:latin typeface="+mn-lt"/>
                <a:ea typeface="+mn-ea"/>
                <a:cs typeface="+mn-cs"/>
              </a:rPr>
              <a:t>So My own arm brought salvation to Me, And My wrath upheld Me.</a:t>
            </a:r>
            <a:br>
              <a:rPr kumimoji="0" lang="en-US" sz="1200" b="1" i="1" u="none" strike="noStrike" kern="1200" cap="none" spc="0" normalizeH="0" baseline="0" noProof="0" dirty="0">
                <a:ln>
                  <a:noFill/>
                </a:ln>
                <a:solidFill>
                  <a:prstClr val="black"/>
                </a:solidFill>
                <a:effectLst/>
                <a:uLnTx/>
                <a:uFillTx/>
                <a:latin typeface="+mn-lt"/>
                <a:ea typeface="+mn-ea"/>
                <a:cs typeface="+mn-cs"/>
              </a:rPr>
            </a:br>
            <a:r>
              <a:rPr kumimoji="0" lang="en-US" sz="1200" b="1" i="1" u="none" strike="noStrike" kern="1200" cap="none" spc="0" normalizeH="0" baseline="30000" noProof="0" dirty="0">
                <a:ln>
                  <a:noFill/>
                </a:ln>
                <a:solidFill>
                  <a:prstClr val="black"/>
                </a:solidFill>
                <a:effectLst/>
                <a:uLnTx/>
                <a:uFillTx/>
                <a:latin typeface="+mn-lt"/>
                <a:ea typeface="+mn-ea"/>
                <a:cs typeface="+mn-cs"/>
              </a:rPr>
              <a:t>6 </a:t>
            </a:r>
            <a:r>
              <a:rPr kumimoji="0" lang="en-US" sz="1200" b="1" i="1" u="none" strike="noStrike" kern="1200" cap="none" spc="0" normalizeH="0" baseline="0" noProof="0" dirty="0">
                <a:ln>
                  <a:noFill/>
                </a:ln>
                <a:solidFill>
                  <a:prstClr val="black"/>
                </a:solidFill>
                <a:effectLst/>
                <a:uLnTx/>
                <a:uFillTx/>
                <a:latin typeface="+mn-lt"/>
                <a:ea typeface="+mn-ea"/>
                <a:cs typeface="+mn-cs"/>
              </a:rPr>
              <a:t>“I trod down the peoples in My anger And made them drunk in My wrath, And I poured out their lifeblood on the earth.”</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23</a:t>
            </a:fld>
            <a:endParaRPr lang="en-US"/>
          </a:p>
        </p:txBody>
      </p:sp>
    </p:spTree>
    <p:extLst>
      <p:ext uri="{BB962C8B-B14F-4D97-AF65-F5344CB8AC3E}">
        <p14:creationId xmlns:p14="http://schemas.microsoft.com/office/powerpoint/2010/main" val="1924471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Bef>
                <a:spcPts val="1000"/>
              </a:spcBef>
              <a:defRPr/>
            </a:pPr>
            <a:r>
              <a:rPr kumimoji="0" lang="en-US" sz="6600" b="1" i="0" u="sng" strike="noStrike" kern="1200" cap="none" spc="0" normalizeH="0" baseline="0" noProof="0" dirty="0">
                <a:ln>
                  <a:noFill/>
                </a:ln>
                <a:solidFill>
                  <a:prstClr val="white"/>
                </a:solidFill>
                <a:effectLst/>
                <a:uLnTx/>
                <a:uFillTx/>
                <a:latin typeface="Trebuchet MS" panose="020B0603020202020204"/>
                <a:ea typeface="+mn-ea"/>
                <a:cs typeface="+mn-cs"/>
              </a:rPr>
              <a:t>JOEL 3:</a:t>
            </a:r>
            <a:r>
              <a:rPr kumimoji="0" lang="en-US" sz="6600"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pPr lvl="0">
              <a:lnSpc>
                <a:spcPct val="90000"/>
              </a:lnSpc>
              <a:spcBef>
                <a:spcPts val="1000"/>
              </a:spcBef>
              <a:defRPr/>
            </a:pPr>
            <a:r>
              <a:rPr lang="en-US" sz="1200" b="1" baseline="30000" dirty="0"/>
              <a:t>12 </a:t>
            </a:r>
            <a:r>
              <a:rPr lang="en-US" sz="1200" dirty="0"/>
              <a:t>Let the nations be aroused And come up to the valley of Jehoshaphat, For there I will sit to judge All the surrounding nations. </a:t>
            </a:r>
            <a:r>
              <a:rPr lang="en-US" sz="1200" b="1" i="1" u="sng" baseline="30000" dirty="0"/>
              <a:t>13 </a:t>
            </a:r>
            <a:r>
              <a:rPr lang="en-US" sz="1200" b="1" i="1" u="sng" dirty="0"/>
              <a:t>Put in the sickle, for the harvest is ripe</a:t>
            </a:r>
            <a:r>
              <a:rPr lang="en-US" sz="1200" dirty="0"/>
              <a:t>. Come, tread, for the wine press is full; The vats overflow, for their wickedness is great. </a:t>
            </a:r>
            <a:r>
              <a:rPr lang="en-US" sz="1200" b="1" baseline="30000" dirty="0"/>
              <a:t>14 </a:t>
            </a:r>
            <a:r>
              <a:rPr lang="en-US" sz="1200" dirty="0"/>
              <a:t>Multitudes, multitudes in the valley of decision! For the day of the </a:t>
            </a:r>
            <a:r>
              <a:rPr lang="en-US" sz="1200" cap="small" dirty="0"/>
              <a:t>Lord</a:t>
            </a:r>
            <a:r>
              <a:rPr lang="en-US" sz="1200" dirty="0"/>
              <a:t> is near in the valley of decision. </a:t>
            </a:r>
            <a:r>
              <a:rPr lang="en-US" sz="1200" b="1" baseline="30000" dirty="0"/>
              <a:t>15 </a:t>
            </a:r>
            <a:r>
              <a:rPr lang="en-US" sz="1200" dirty="0"/>
              <a:t>The sun and moon grow dark And the stars lose their brightness. </a:t>
            </a:r>
            <a:r>
              <a:rPr lang="en-US" sz="1200" b="1" baseline="30000" dirty="0"/>
              <a:t>16 </a:t>
            </a:r>
            <a:r>
              <a:rPr lang="en-US" sz="1200" dirty="0"/>
              <a:t>The </a:t>
            </a:r>
            <a:r>
              <a:rPr lang="en-US" sz="1200" cap="small" dirty="0"/>
              <a:t>Lord</a:t>
            </a:r>
            <a:r>
              <a:rPr lang="en-US" sz="1200" dirty="0"/>
              <a:t> roars from Zion And utters His voice from Jerusalem, And the heavens and the earth tremble. But the </a:t>
            </a:r>
            <a:r>
              <a:rPr lang="en-US" sz="1200" cap="small" dirty="0"/>
              <a:t>Lord</a:t>
            </a:r>
            <a:r>
              <a:rPr lang="en-US" sz="1200" dirty="0"/>
              <a:t> is a refuge for His people And a stronghold to the sons of Israel. </a:t>
            </a:r>
            <a:r>
              <a:rPr lang="en-US" sz="1200" b="1" i="1" baseline="30000" dirty="0"/>
              <a:t>17 </a:t>
            </a:r>
            <a:r>
              <a:rPr lang="en-US" sz="1200" b="1" i="1" dirty="0"/>
              <a:t>Then you will know that I am the </a:t>
            </a:r>
            <a:r>
              <a:rPr lang="en-US" sz="1200" b="1" i="1" cap="small" dirty="0"/>
              <a:t>Lord</a:t>
            </a:r>
            <a:r>
              <a:rPr lang="en-US" sz="1200" b="1" i="1" dirty="0"/>
              <a:t> your God, Dwelling in Zion, My holy mountain. So Jerusalem will be holy, And strangers will pass through it no more.</a:t>
            </a:r>
          </a:p>
          <a:p>
            <a:pPr lvl="0">
              <a:lnSpc>
                <a:spcPct val="90000"/>
              </a:lnSpc>
              <a:spcBef>
                <a:spcPts val="1000"/>
              </a:spcBef>
              <a:defRPr/>
            </a:pPr>
            <a:endParaRPr lang="en-US" sz="1200" b="1" i="1" dirty="0"/>
          </a:p>
          <a:p>
            <a:pPr marL="171450" lvl="0" indent="-171450">
              <a:lnSpc>
                <a:spcPct val="90000"/>
              </a:lnSpc>
              <a:spcBef>
                <a:spcPts val="1000"/>
              </a:spcBef>
              <a:buFont typeface="Arial" panose="020B0604020202020204" pitchFamily="34" charset="0"/>
              <a:buChar char="•"/>
              <a:defRPr/>
            </a:pPr>
            <a:r>
              <a:rPr lang="en-US" sz="1200" b="1" i="0" dirty="0"/>
              <a:t>God then promises to restore them and bless them... AND </a:t>
            </a:r>
            <a:r>
              <a:rPr lang="en-US" sz="1200" b="1" i="0" u="sng" dirty="0"/>
              <a:t>AVENGE</a:t>
            </a:r>
            <a:r>
              <a:rPr lang="en-US" sz="1200" b="1" i="0" dirty="0"/>
              <a:t> the blood that He has not avenged yet!!!</a:t>
            </a:r>
            <a:endParaRPr lang="en-US" b="1" i="0" dirty="0"/>
          </a:p>
        </p:txBody>
      </p:sp>
      <p:sp>
        <p:nvSpPr>
          <p:cNvPr id="4" name="Slide Number Placeholder 3"/>
          <p:cNvSpPr>
            <a:spLocks noGrp="1"/>
          </p:cNvSpPr>
          <p:nvPr>
            <p:ph type="sldNum" sz="quarter" idx="5"/>
          </p:nvPr>
        </p:nvSpPr>
        <p:spPr/>
        <p:txBody>
          <a:bodyPr/>
          <a:lstStyle/>
          <a:p>
            <a:fld id="{AAC37792-3584-8F44-A228-D4CCCED21F2F}" type="slidenum">
              <a:rPr lang="en-US" smtClean="0"/>
              <a:t>24</a:t>
            </a:fld>
            <a:endParaRPr lang="en-US"/>
          </a:p>
        </p:txBody>
      </p:sp>
    </p:spTree>
    <p:extLst>
      <p:ext uri="{BB962C8B-B14F-4D97-AF65-F5344CB8AC3E}">
        <p14:creationId xmlns:p14="http://schemas.microsoft.com/office/powerpoint/2010/main" val="380720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Bef>
                <a:spcPts val="1000"/>
              </a:spcBef>
              <a:defRPr/>
            </a:pPr>
            <a:r>
              <a:rPr lang="en-US" sz="1200" b="1" i="1" dirty="0">
                <a:solidFill>
                  <a:prstClr val="white"/>
                </a:solidFill>
              </a:rPr>
              <a:t>Matthew 13:36-43 The wheat and the tares:</a:t>
            </a:r>
          </a:p>
          <a:p>
            <a:pPr lvl="0">
              <a:lnSpc>
                <a:spcPct val="90000"/>
              </a:lnSpc>
              <a:spcBef>
                <a:spcPts val="1000"/>
              </a:spcBef>
              <a:defRPr/>
            </a:pPr>
            <a:r>
              <a:rPr lang="en-US" sz="1200" b="1" i="1" dirty="0">
                <a:solidFill>
                  <a:prstClr val="white"/>
                </a:solidFill>
              </a:rPr>
              <a:t>36 Then He left the crowds and went into the house. And His disciples came to Him and said, “Explain to us the parable of the tares of the field.” </a:t>
            </a:r>
          </a:p>
          <a:p>
            <a:pPr lvl="0">
              <a:lnSpc>
                <a:spcPct val="90000"/>
              </a:lnSpc>
              <a:spcBef>
                <a:spcPts val="1000"/>
              </a:spcBef>
              <a:defRPr/>
            </a:pPr>
            <a:r>
              <a:rPr lang="en-US" sz="1200" b="0" i="1" dirty="0">
                <a:solidFill>
                  <a:prstClr val="white"/>
                </a:solidFill>
              </a:rPr>
              <a:t>37 And He said, “The one who sows the good seed is the Son of Man, 38 and the field is the world; and as for the good seed, these are the sons of the kingdom; and the tares are the sons of the evil one; 39 and the enemy who sowed them is the devil, and </a:t>
            </a:r>
            <a:r>
              <a:rPr lang="en-US" sz="1200" b="1" i="1" u="sng" dirty="0">
                <a:solidFill>
                  <a:prstClr val="white"/>
                </a:solidFill>
              </a:rPr>
              <a:t>the harvest is the end of the age; and the reapers are angels.</a:t>
            </a:r>
            <a:r>
              <a:rPr lang="en-US" sz="1200" b="0" i="1" dirty="0">
                <a:solidFill>
                  <a:prstClr val="white"/>
                </a:solidFill>
              </a:rPr>
              <a:t> 40 So just as the tares are gathered up and burned with fire, so shall it be at the end of the age. 41 </a:t>
            </a:r>
            <a:r>
              <a:rPr lang="en-US" sz="1200" b="1" i="1" u="sng" dirty="0">
                <a:solidFill>
                  <a:prstClr val="white"/>
                </a:solidFill>
              </a:rPr>
              <a:t>The Son of Man will send forth His angels, and they will gather</a:t>
            </a:r>
            <a:r>
              <a:rPr lang="en-US" sz="1200" b="0" i="1" dirty="0">
                <a:solidFill>
                  <a:prstClr val="white"/>
                </a:solidFill>
              </a:rPr>
              <a:t> out of His kingdom all stumbling blocks, and those who commit lawlessness, 42 and will throw them into the furnace of fire; in that place there will be weeping and gnashing of teeth. 43 Then the righteous will shine forth as the sun in the kingdom of their Father. He who has ears, let him hear.</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25</a:t>
            </a:fld>
            <a:endParaRPr lang="en-US"/>
          </a:p>
        </p:txBody>
      </p:sp>
    </p:spTree>
    <p:extLst>
      <p:ext uri="{BB962C8B-B14F-4D97-AF65-F5344CB8AC3E}">
        <p14:creationId xmlns:p14="http://schemas.microsoft.com/office/powerpoint/2010/main" val="15288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We may not know exactly who the 144,000 are, or who sits on the cloud with a sickle, or how blood can flow 200 miles at a depth of 4 to 6 feet, BUT.... We do Know some things we can learn from this chapter....</a:t>
            </a:r>
          </a:p>
          <a:p>
            <a:endParaRPr lang="en-US" b="1" i="1" dirty="0"/>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4 Keep yourself pure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Follow the Lamb wherever He goes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You’ve been purchased as first fruits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5 Be blameless – no deceit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6 Preach the eternal Gospel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7 Fear God and Give Him Glory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12 Persevere by Keeping the Commandments of God and Faith in Jesus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13 Death will bring the blessing of rest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14-20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BE READY FOR THE REAPING</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26</a:t>
            </a:fld>
            <a:endParaRPr lang="en-US"/>
          </a:p>
        </p:txBody>
      </p:sp>
    </p:spTree>
    <p:extLst>
      <p:ext uri="{BB962C8B-B14F-4D97-AF65-F5344CB8AC3E}">
        <p14:creationId xmlns:p14="http://schemas.microsoft.com/office/powerpoint/2010/main" val="1559183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V 4-5 purity, obedience, blamelessness</a:t>
            </a:r>
          </a:p>
          <a:p>
            <a:endParaRPr lang="en-US" dirty="0"/>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4 Keep yourself pure</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Follow the Lamb wherever He goes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You’ve been purchased as first fruits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5 Be blameless – no deceit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6 Preach the eternal Gospel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7 Fear God and Give Him Glory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12 Persevere by Keeping the Commandments of God and Faith in Jesus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13 Death will bring the blessing of rest</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V 14-20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BE READY FOR THE REAPING</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27</a:t>
            </a:fld>
            <a:endParaRPr lang="en-US"/>
          </a:p>
        </p:txBody>
      </p:sp>
    </p:spTree>
    <p:extLst>
      <p:ext uri="{BB962C8B-B14F-4D97-AF65-F5344CB8AC3E}">
        <p14:creationId xmlns:p14="http://schemas.microsoft.com/office/powerpoint/2010/main" val="339800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4142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dirty="0"/>
          </a:p>
        </p:txBody>
      </p:sp>
    </p:spTree>
    <p:extLst>
      <p:ext uri="{BB962C8B-B14F-4D97-AF65-F5344CB8AC3E}">
        <p14:creationId xmlns:p14="http://schemas.microsoft.com/office/powerpoint/2010/main" val="209857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6</a:t>
            </a:fld>
            <a:endParaRPr lang="en-US" dirty="0"/>
          </a:p>
        </p:txBody>
      </p:sp>
    </p:spTree>
    <p:extLst>
      <p:ext uri="{BB962C8B-B14F-4D97-AF65-F5344CB8AC3E}">
        <p14:creationId xmlns:p14="http://schemas.microsoft.com/office/powerpoint/2010/main" val="49722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7</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82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After the dismal outlook of chapter 13 with the rise of the </a:t>
            </a:r>
            <a:r>
              <a:rPr lang="en-US" dirty="0" err="1"/>
              <a:t>AntiChrist</a:t>
            </a:r>
            <a:r>
              <a:rPr lang="en-US" dirty="0"/>
              <a:t> and False Prophet,</a:t>
            </a:r>
          </a:p>
          <a:p>
            <a:pPr marL="0" indent="0">
              <a:buFont typeface="Arial" panose="020B0604020202020204" pitchFamily="34" charset="0"/>
              <a:buNone/>
            </a:pPr>
            <a:r>
              <a:rPr lang="en-US" dirty="0"/>
              <a:t>We are reminded in chapter 14 about the ultimate victor standing on Mount Zion and orchestrating the end...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u="sng" dirty="0"/>
              <a:t>QUICK RE-CAP:  READ VERSES 1-13 AS REMINDER!!!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 1-2 The Lamb and 144,000</a:t>
            </a:r>
          </a:p>
          <a:p>
            <a:pPr marL="628650" lvl="1" indent="-171450">
              <a:buFont typeface="Arial" panose="020B0604020202020204" pitchFamily="34" charset="0"/>
              <a:buChar char="•"/>
            </a:pPr>
            <a:r>
              <a:rPr lang="en-US" dirty="0"/>
              <a:t>V 3 A New Song</a:t>
            </a:r>
          </a:p>
          <a:p>
            <a:pPr marL="628650" lvl="1" indent="-171450">
              <a:buFont typeface="Arial" panose="020B0604020202020204" pitchFamily="34" charset="0"/>
              <a:buChar char="•"/>
            </a:pPr>
            <a:r>
              <a:rPr lang="en-US" dirty="0"/>
              <a:t>V 4-5 First fruits to God</a:t>
            </a:r>
          </a:p>
          <a:p>
            <a:pPr marL="171450" indent="-171450">
              <a:buFont typeface="Arial" panose="020B0604020202020204" pitchFamily="34" charset="0"/>
              <a:buChar char="•"/>
            </a:pPr>
            <a:r>
              <a:rPr lang="en-US" dirty="0"/>
              <a:t>V 6-13 three Angels</a:t>
            </a:r>
          </a:p>
          <a:p>
            <a:pPr marL="628650" lvl="1" indent="-171450">
              <a:buFont typeface="Arial" panose="020B0604020202020204" pitchFamily="34" charset="0"/>
              <a:buChar char="•"/>
            </a:pPr>
            <a:r>
              <a:rPr lang="en-US" dirty="0"/>
              <a:t>V 6-7 1</a:t>
            </a:r>
            <a:r>
              <a:rPr lang="en-US" baseline="30000" dirty="0"/>
              <a:t>st</a:t>
            </a:r>
            <a:r>
              <a:rPr lang="en-US" dirty="0"/>
              <a:t> Angel with eternal gospel to preach</a:t>
            </a:r>
          </a:p>
          <a:p>
            <a:pPr marL="628650" lvl="1" indent="-171450">
              <a:buFont typeface="Arial" panose="020B0604020202020204" pitchFamily="34" charset="0"/>
              <a:buChar char="•"/>
            </a:pPr>
            <a:r>
              <a:rPr lang="en-US" dirty="0"/>
              <a:t>V 8  2</a:t>
            </a:r>
            <a:r>
              <a:rPr lang="en-US" baseline="30000" dirty="0"/>
              <a:t>nd</a:t>
            </a:r>
            <a:r>
              <a:rPr lang="en-US" dirty="0"/>
              <a:t> angel announces fall of Babylon</a:t>
            </a:r>
          </a:p>
          <a:p>
            <a:pPr marL="628650" lvl="1" indent="-171450">
              <a:buFont typeface="Arial" panose="020B0604020202020204" pitchFamily="34" charset="0"/>
              <a:buChar char="•"/>
            </a:pPr>
            <a:r>
              <a:rPr lang="en-US" dirty="0"/>
              <a:t>V 9-13  3</a:t>
            </a:r>
            <a:r>
              <a:rPr lang="en-US" baseline="30000" dirty="0"/>
              <a:t>rd</a:t>
            </a:r>
            <a:r>
              <a:rPr lang="en-US" dirty="0"/>
              <a:t> Angel cup of wine of wrath of God</a:t>
            </a:r>
          </a:p>
          <a:p>
            <a:pPr marL="1085850" lvl="2" indent="-171450">
              <a:buFont typeface="Arial" panose="020B0604020202020204" pitchFamily="34" charset="0"/>
              <a:buChar char="•"/>
            </a:pPr>
            <a:r>
              <a:rPr lang="en-US" dirty="0"/>
              <a:t>V 11-12 Torment or perseverance</a:t>
            </a:r>
          </a:p>
          <a:p>
            <a:pPr marL="1085850" lvl="2" indent="-171450">
              <a:buFont typeface="Arial" panose="020B0604020202020204" pitchFamily="34" charset="0"/>
              <a:buChar char="•"/>
            </a:pPr>
            <a:r>
              <a:rPr lang="en-US" dirty="0"/>
              <a:t>V 13  Rest from labors</a:t>
            </a:r>
          </a:p>
          <a:p>
            <a:pPr marL="171450" indent="-171450">
              <a:buFont typeface="Arial" panose="020B0604020202020204" pitchFamily="34" charset="0"/>
              <a:buChar char="•"/>
            </a:pPr>
            <a:r>
              <a:rPr lang="en-US" dirty="0"/>
              <a:t>V 14-20 two </a:t>
            </a:r>
            <a:r>
              <a:rPr lang="en-US" dirty="0" err="1"/>
              <a:t>reapings</a:t>
            </a:r>
            <a:endParaRPr lang="en-US" dirty="0"/>
          </a:p>
          <a:p>
            <a:pPr marL="628650" lvl="1" indent="-171450">
              <a:buFont typeface="Arial" panose="020B0604020202020204" pitchFamily="34" charset="0"/>
              <a:buChar char="•"/>
            </a:pPr>
            <a:r>
              <a:rPr lang="en-US" dirty="0"/>
              <a:t>V 14-16 The Hour to Reap</a:t>
            </a:r>
          </a:p>
          <a:p>
            <a:pPr marL="628650" lvl="1" indent="-171450">
              <a:buFont typeface="Arial" panose="020B0604020202020204" pitchFamily="34" charset="0"/>
              <a:buChar char="•"/>
            </a:pPr>
            <a:r>
              <a:rPr lang="en-US" dirty="0"/>
              <a:t>V 17-20 The Grapes of Wrath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1636242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10/21/2020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10/21/2020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normAutofit/>
          </a:bodyPr>
          <a:lstStyle/>
          <a:p>
            <a:r>
              <a:rPr lang="en-US" sz="6000" dirty="0"/>
              <a:t>Revelation 14</a:t>
            </a:r>
          </a:p>
        </p:txBody>
      </p:sp>
      <p:sp>
        <p:nvSpPr>
          <p:cNvPr id="4" name="Content Placeholder 3">
            <a:extLst>
              <a:ext uri="{FF2B5EF4-FFF2-40B4-BE49-F238E27FC236}">
                <a16:creationId xmlns:a16="http://schemas.microsoft.com/office/drawing/2014/main" id="{BB338A1B-2335-4AA3-A44C-064939DF2689}"/>
              </a:ext>
            </a:extLst>
          </p:cNvPr>
          <p:cNvSpPr>
            <a:spLocks noGrp="1"/>
          </p:cNvSpPr>
          <p:nvPr>
            <p:ph idx="1"/>
          </p:nvPr>
        </p:nvSpPr>
        <p:spPr>
          <a:xfrm>
            <a:off x="680321" y="2336873"/>
            <a:ext cx="11076250" cy="3599316"/>
          </a:xfrm>
        </p:spPr>
        <p:txBody>
          <a:bodyPr>
            <a:normAutofit fontScale="70000" lnSpcReduction="20000"/>
          </a:bodyPr>
          <a:lstStyle/>
          <a:p>
            <a:pPr marL="0" lvl="0" indent="0">
              <a:lnSpc>
                <a:spcPct val="100000"/>
              </a:lnSpc>
              <a:spcBef>
                <a:spcPts val="0"/>
              </a:spcBef>
              <a:buNone/>
            </a:pPr>
            <a:r>
              <a:rPr lang="en-US" sz="8600" b="1" dirty="0">
                <a:effectLst>
                  <a:outerShdw blurRad="38100" dist="38100" dir="2700000" algn="tl">
                    <a:srgbClr val="000000">
                      <a:alpha val="43137"/>
                    </a:srgbClr>
                  </a:outerShdw>
                </a:effectLst>
                <a:latin typeface="Calibri" panose="020F0502020204030204"/>
              </a:rPr>
              <a:t>V 1-5       The Lamb and 144,000</a:t>
            </a:r>
          </a:p>
          <a:p>
            <a:pPr marL="0" lvl="0" indent="0">
              <a:lnSpc>
                <a:spcPct val="100000"/>
              </a:lnSpc>
              <a:spcBef>
                <a:spcPts val="0"/>
              </a:spcBef>
              <a:buNone/>
            </a:pPr>
            <a:r>
              <a:rPr lang="en-US" sz="8600" b="1" dirty="0">
                <a:effectLst>
                  <a:outerShdw blurRad="38100" dist="38100" dir="2700000" algn="tl">
                    <a:srgbClr val="000000">
                      <a:alpha val="43137"/>
                    </a:srgbClr>
                  </a:outerShdw>
                </a:effectLst>
                <a:latin typeface="Calibri" panose="020F0502020204030204"/>
              </a:rPr>
              <a:t>V 6-13     Three Angels</a:t>
            </a:r>
          </a:p>
          <a:p>
            <a:pPr marL="0" lvl="0" indent="0">
              <a:lnSpc>
                <a:spcPct val="100000"/>
              </a:lnSpc>
              <a:spcBef>
                <a:spcPts val="0"/>
              </a:spcBef>
              <a:buNone/>
            </a:pPr>
            <a:r>
              <a:rPr lang="en-US" sz="8600" b="1" dirty="0">
                <a:effectLst>
                  <a:outerShdw blurRad="38100" dist="38100" dir="2700000" algn="tl">
                    <a:srgbClr val="000000">
                      <a:alpha val="43137"/>
                    </a:srgbClr>
                  </a:outerShdw>
                </a:effectLst>
                <a:latin typeface="Calibri" panose="020F0502020204030204"/>
              </a:rPr>
              <a:t>V 14-20   Two </a:t>
            </a:r>
            <a:r>
              <a:rPr lang="en-US" sz="8600" b="1" dirty="0" err="1">
                <a:effectLst>
                  <a:outerShdw blurRad="38100" dist="38100" dir="2700000" algn="tl">
                    <a:srgbClr val="000000">
                      <a:alpha val="43137"/>
                    </a:srgbClr>
                  </a:outerShdw>
                </a:effectLst>
                <a:latin typeface="Calibri" panose="020F0502020204030204"/>
              </a:rPr>
              <a:t>Reapings</a:t>
            </a:r>
            <a:endParaRPr lang="en-US" sz="8600" b="1" dirty="0">
              <a:effectLst>
                <a:outerShdw blurRad="38100" dist="38100" dir="2700000" algn="tl">
                  <a:srgbClr val="000000">
                    <a:alpha val="43137"/>
                  </a:srgbClr>
                </a:outerShdw>
              </a:effectLst>
              <a:latin typeface="Calibri" panose="020F0502020204030204"/>
            </a:endParaRPr>
          </a:p>
          <a:p>
            <a:pPr marL="1085850" lvl="2" indent="-171450">
              <a:lnSpc>
                <a:spcPct val="100000"/>
              </a:lnSpc>
              <a:spcBef>
                <a:spcPts val="0"/>
              </a:spcBef>
            </a:pPr>
            <a:r>
              <a:rPr lang="en-US" sz="6200" b="1" dirty="0">
                <a:effectLst>
                  <a:outerShdw blurRad="38100" dist="38100" dir="2700000" algn="tl">
                    <a:srgbClr val="000000">
                      <a:alpha val="43137"/>
                    </a:srgbClr>
                  </a:outerShdw>
                </a:effectLst>
                <a:latin typeface="Calibri" panose="020F0502020204030204"/>
              </a:rPr>
              <a:t>  V 14-16 The Hour to Reap Souls</a:t>
            </a:r>
          </a:p>
          <a:p>
            <a:pPr marL="1085850" lvl="2" indent="-171450">
              <a:lnSpc>
                <a:spcPct val="100000"/>
              </a:lnSpc>
              <a:spcBef>
                <a:spcPts val="0"/>
              </a:spcBef>
            </a:pPr>
            <a:r>
              <a:rPr lang="en-US" sz="6200" b="1" dirty="0">
                <a:effectLst>
                  <a:outerShdw blurRad="38100" dist="38100" dir="2700000" algn="tl">
                    <a:srgbClr val="000000">
                      <a:alpha val="43137"/>
                    </a:srgbClr>
                  </a:outerShdw>
                </a:effectLst>
                <a:latin typeface="Calibri" panose="020F0502020204030204"/>
              </a:rPr>
              <a:t>  V 17-20 The Grapes of Wrath</a:t>
            </a:r>
          </a:p>
          <a:p>
            <a:endParaRPr lang="en-US" dirty="0"/>
          </a:p>
        </p:txBody>
      </p:sp>
    </p:spTree>
    <p:extLst>
      <p:ext uri="{BB962C8B-B14F-4D97-AF65-F5344CB8AC3E}">
        <p14:creationId xmlns:p14="http://schemas.microsoft.com/office/powerpoint/2010/main" val="391805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14:1-2  The Lamb and 144,000</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081117"/>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1 Then I looked, and behold, the Lamb was standing on Mount Zion, and with Him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one hundred and forty-four thousand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having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His name and the name of His Father written on their foreheads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2 And I heard a voice from heaven, like the sound of many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waters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and like the sound of loud </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thunder</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and the voice which I heard was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like the sound of harpists playing on their harps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a:t>
            </a:r>
          </a:p>
        </p:txBody>
      </p:sp>
    </p:spTree>
    <p:extLst>
      <p:ext uri="{BB962C8B-B14F-4D97-AF65-F5344CB8AC3E}">
        <p14:creationId xmlns:p14="http://schemas.microsoft.com/office/powerpoint/2010/main" val="297013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14:3  A New Song</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585323"/>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3 And they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sang a new song</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before the throne and before the four living creatures and the elders;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no one could learn the song</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except the one hundred and forty-four thousand who had been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purchased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from the earth. </a:t>
            </a:r>
          </a:p>
        </p:txBody>
      </p:sp>
    </p:spTree>
    <p:extLst>
      <p:ext uri="{BB962C8B-B14F-4D97-AF65-F5344CB8AC3E}">
        <p14:creationId xmlns:p14="http://schemas.microsoft.com/office/powerpoint/2010/main" val="136254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14:4-5  First fruits to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8251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4 These are the ones who have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not been defiled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with women, for they have kept themselves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chaste</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These are the ones who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follow the Lamb wherever He goes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These have been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purchased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from among men as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first fruits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to God and to the Lamb. 5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no lie</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was found in their mouth; they are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blameless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313478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9900593" cy="1080938"/>
          </a:xfrm>
        </p:spPr>
        <p:txBody>
          <a:bodyPr/>
          <a:lstStyle/>
          <a:p>
            <a:r>
              <a:rPr lang="en-US" dirty="0"/>
              <a:t>Revelation 14:6-7  An Eternal Gospel to Preach</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76335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FIRST ANGEL: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6 And I saw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another angel</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flying in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midheaven</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having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an eternal gospel to preach</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to those who live on the earth,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to every nation and tribe and tongue and people</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7 and he said with a loud voice,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Fear God</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give Him glory</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because the hour of His </a:t>
            </a:r>
            <a:r>
              <a:rPr kumimoji="0" lang="en-US" sz="4000" b="1" i="1" u="sng" strike="noStrike" kern="1200" cap="none" spc="0" normalizeH="0" baseline="0" noProof="0" dirty="0">
                <a:ln>
                  <a:noFill/>
                </a:ln>
                <a:solidFill>
                  <a:prstClr val="black"/>
                </a:solidFill>
                <a:effectLst/>
                <a:uLnTx/>
                <a:uFillTx/>
                <a:latin typeface="Trebuchet MS" panose="020B0603020202020204"/>
                <a:ea typeface="+mn-ea"/>
                <a:cs typeface="+mn-cs"/>
              </a:rPr>
              <a:t>judgment</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has come;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worship Him</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who made the heaven and the earth and sea and springs of waters.”</a:t>
            </a:r>
          </a:p>
        </p:txBody>
      </p:sp>
    </p:spTree>
    <p:extLst>
      <p:ext uri="{BB962C8B-B14F-4D97-AF65-F5344CB8AC3E}">
        <p14:creationId xmlns:p14="http://schemas.microsoft.com/office/powerpoint/2010/main" val="33460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14:8  Fall of Babylon</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713563"/>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SECOND ANGEL: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8 And another angel, a second one, followed, saying, “Fallen,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fallen is Babylon the great</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she who has made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all the nations</a:t>
            </a:r>
            <a:r>
              <a:rPr kumimoji="0" lang="en-US" sz="36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drink of the wine of the passion of her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immorality</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2734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14:9-10  Wrath of God</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1942122"/>
            <a:ext cx="11206879" cy="4707955"/>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THIRD ANGEL:</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9 Then another angel, a third one, followed them, saying with a loud voice, “If anyone worships the beast and his image, and receives a mark on his forehead or on his hand, 10 he also will drink of the,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wine of the wrath of God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which is mixed in full strength in the cup of His anger; and he will be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tormented with fire and brimstone</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in the presence of the holy angels and in the presence of the Lamb. </a:t>
            </a:r>
          </a:p>
        </p:txBody>
      </p:sp>
    </p:spTree>
    <p:extLst>
      <p:ext uri="{BB962C8B-B14F-4D97-AF65-F5344CB8AC3E}">
        <p14:creationId xmlns:p14="http://schemas.microsoft.com/office/powerpoint/2010/main" val="307310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9822216" cy="1080938"/>
          </a:xfrm>
        </p:spPr>
        <p:txBody>
          <a:bodyPr/>
          <a:lstStyle/>
          <a:p>
            <a:r>
              <a:rPr lang="en-US" dirty="0"/>
              <a:t>Revelation 14:11-12  Torment or Perseverance</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08392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11 And the smoke of their torment goes up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forever and ever</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they have no rest day and night, those who worship the beast and his image, and whoever receives the mark of his name.” 12 Here is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 perseverance of the saints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who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keep the commandments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of God and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their faith</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in Jesus.</a:t>
            </a:r>
          </a:p>
        </p:txBody>
      </p:sp>
    </p:spTree>
    <p:extLst>
      <p:ext uri="{BB962C8B-B14F-4D97-AF65-F5344CB8AC3E}">
        <p14:creationId xmlns:p14="http://schemas.microsoft.com/office/powerpoint/2010/main" val="25024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14:13  Rest from Labors</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2841804"/>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13 And I heard a voice from heaven, saying, “Write, </a:t>
            </a:r>
          </a:p>
          <a:p>
            <a:pPr marL="457200" marR="0" lvl="1"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‘Blessed are the dead who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die in the Lord</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from now on!’”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“Yes,” says the Spirit, “so that they may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rest from their labors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for their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deeds</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follow with them.”</a:t>
            </a:r>
          </a:p>
        </p:txBody>
      </p:sp>
    </p:spTree>
    <p:extLst>
      <p:ext uri="{BB962C8B-B14F-4D97-AF65-F5344CB8AC3E}">
        <p14:creationId xmlns:p14="http://schemas.microsoft.com/office/powerpoint/2010/main" val="75213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8A66-4047-4AA6-B0EC-31CD2C86D8FC}"/>
              </a:ext>
            </a:extLst>
          </p:cNvPr>
          <p:cNvSpPr>
            <a:spLocks noGrp="1"/>
          </p:cNvSpPr>
          <p:nvPr>
            <p:ph type="title"/>
          </p:nvPr>
        </p:nvSpPr>
        <p:spPr/>
        <p:txBody>
          <a:bodyPr/>
          <a:lstStyle/>
          <a:p>
            <a:r>
              <a:rPr lang="en-US" dirty="0"/>
              <a:t>Two </a:t>
            </a:r>
            <a:r>
              <a:rPr lang="en-US" dirty="0" err="1"/>
              <a:t>Reapings</a:t>
            </a:r>
            <a:r>
              <a:rPr lang="en-US" dirty="0"/>
              <a:t> – Revelation 14:14-20</a:t>
            </a:r>
          </a:p>
        </p:txBody>
      </p:sp>
    </p:spTree>
    <p:extLst>
      <p:ext uri="{BB962C8B-B14F-4D97-AF65-F5344CB8AC3E}">
        <p14:creationId xmlns:p14="http://schemas.microsoft.com/office/powerpoint/2010/main" val="92010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14:14-16  The Hour to Reap Souls</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4081117"/>
          </a:xfrm>
          <a:prstGeom prst="rect">
            <a:avLst/>
          </a:prstGeom>
        </p:spPr>
        <p:txBody>
          <a:bodyPr wrap="square">
            <a:spAutoFit/>
          </a:bodyPr>
          <a:lstStyle/>
          <a:p>
            <a:pPr lvl="1">
              <a:lnSpc>
                <a:spcPct val="90000"/>
              </a:lnSpc>
              <a:spcBef>
                <a:spcPts val="1000"/>
              </a:spcBef>
              <a:defRPr/>
            </a:pPr>
            <a:r>
              <a:rPr lang="en-US" sz="3200" i="1" dirty="0">
                <a:solidFill>
                  <a:prstClr val="white"/>
                </a:solidFill>
              </a:rPr>
              <a:t>14 Then I looked, and behold, a white cloud, and sitting on the cloud was </a:t>
            </a:r>
            <a:r>
              <a:rPr lang="en-US" sz="3200" b="1" i="1" u="sng" dirty="0">
                <a:solidFill>
                  <a:prstClr val="white"/>
                </a:solidFill>
              </a:rPr>
              <a:t>one like a son of man</a:t>
            </a:r>
            <a:r>
              <a:rPr lang="en-US" sz="3200" i="1" dirty="0">
                <a:solidFill>
                  <a:prstClr val="white"/>
                </a:solidFill>
              </a:rPr>
              <a:t>, having a golden </a:t>
            </a:r>
            <a:r>
              <a:rPr lang="en-US" sz="3200" b="1" i="1" u="sng" dirty="0">
                <a:solidFill>
                  <a:prstClr val="white"/>
                </a:solidFill>
              </a:rPr>
              <a:t>crown</a:t>
            </a:r>
            <a:r>
              <a:rPr lang="en-US" sz="3200" i="1" dirty="0">
                <a:solidFill>
                  <a:prstClr val="white"/>
                </a:solidFill>
              </a:rPr>
              <a:t> on His head and a sharp </a:t>
            </a:r>
            <a:r>
              <a:rPr lang="en-US" sz="3200" b="1" i="1" u="sng" dirty="0">
                <a:solidFill>
                  <a:prstClr val="white"/>
                </a:solidFill>
              </a:rPr>
              <a:t>sickle</a:t>
            </a:r>
            <a:r>
              <a:rPr lang="en-US" sz="3200" i="1" dirty="0">
                <a:solidFill>
                  <a:prstClr val="white"/>
                </a:solidFill>
              </a:rPr>
              <a:t> in His hand. 15 And another angel came out of the temple, crying out with a loud voice to Him who sat on the cloud, “Put in your sickle and </a:t>
            </a:r>
            <a:r>
              <a:rPr lang="en-US" sz="3200" b="1" i="1" u="sng" dirty="0">
                <a:solidFill>
                  <a:prstClr val="white"/>
                </a:solidFill>
              </a:rPr>
              <a:t>reap</a:t>
            </a:r>
            <a:r>
              <a:rPr lang="en-US" sz="3200" i="1" dirty="0">
                <a:solidFill>
                  <a:prstClr val="white"/>
                </a:solidFill>
              </a:rPr>
              <a:t>, </a:t>
            </a:r>
            <a:r>
              <a:rPr lang="en-US" sz="3200" b="1" i="1" u="sng" dirty="0">
                <a:solidFill>
                  <a:prstClr val="white"/>
                </a:solidFill>
              </a:rPr>
              <a:t>for the hour to reap has come</a:t>
            </a:r>
            <a:r>
              <a:rPr lang="en-US" sz="3200" i="1" dirty="0">
                <a:solidFill>
                  <a:prstClr val="white"/>
                </a:solidFill>
              </a:rPr>
              <a:t>, </a:t>
            </a:r>
            <a:r>
              <a:rPr lang="en-US" sz="3200" b="1" i="1" u="sng" dirty="0">
                <a:solidFill>
                  <a:prstClr val="white"/>
                </a:solidFill>
              </a:rPr>
              <a:t>because the harvest of the earth is ripe</a:t>
            </a:r>
            <a:r>
              <a:rPr lang="en-US" sz="3200" i="1" dirty="0">
                <a:solidFill>
                  <a:prstClr val="white"/>
                </a:solidFill>
              </a:rPr>
              <a:t>.” 16 Then He who sat on the cloud swung His sickle over the earth, and the earth was reaped.</a:t>
            </a:r>
          </a:p>
        </p:txBody>
      </p:sp>
    </p:spTree>
    <p:extLst>
      <p:ext uri="{BB962C8B-B14F-4D97-AF65-F5344CB8AC3E}">
        <p14:creationId xmlns:p14="http://schemas.microsoft.com/office/powerpoint/2010/main" val="96075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14:17-20  The Grapes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82519"/>
          </a:xfrm>
          <a:prstGeom prst="rect">
            <a:avLst/>
          </a:prstGeom>
        </p:spPr>
        <p:txBody>
          <a:bodyPr wrap="square">
            <a:spAutoFit/>
          </a:bodyPr>
          <a:lstStyle/>
          <a:p>
            <a:pPr lvl="0">
              <a:lnSpc>
                <a:spcPct val="90000"/>
              </a:lnSpc>
              <a:spcBef>
                <a:spcPts val="1000"/>
              </a:spcBef>
              <a:defRPr/>
            </a:pPr>
            <a:r>
              <a:rPr lang="en-US" sz="3600" i="1" dirty="0">
                <a:solidFill>
                  <a:prstClr val="white"/>
                </a:solidFill>
              </a:rPr>
              <a:t>17 And another angel came out of the temple which is in heaven, and he also had a sharp </a:t>
            </a:r>
            <a:r>
              <a:rPr lang="en-US" sz="3600" b="1" i="1" u="sng" dirty="0">
                <a:solidFill>
                  <a:prstClr val="white"/>
                </a:solidFill>
              </a:rPr>
              <a:t>sickle</a:t>
            </a:r>
            <a:r>
              <a:rPr lang="en-US" sz="3600" i="1" dirty="0">
                <a:solidFill>
                  <a:prstClr val="white"/>
                </a:solidFill>
              </a:rPr>
              <a:t>. 18 Then another angel, </a:t>
            </a:r>
            <a:r>
              <a:rPr lang="en-US" sz="3600" b="1" i="1" u="sng" dirty="0">
                <a:solidFill>
                  <a:prstClr val="white"/>
                </a:solidFill>
              </a:rPr>
              <a:t>the one who has power over fire</a:t>
            </a:r>
            <a:r>
              <a:rPr lang="en-US" sz="3600" i="1" dirty="0">
                <a:solidFill>
                  <a:prstClr val="white"/>
                </a:solidFill>
              </a:rPr>
              <a:t>, came out from the altar; and he called with a loud voice to him who had the sharp sickle, saying, “Put in your sharp sickle and gather the clusters from the vine of the earth, </a:t>
            </a:r>
            <a:r>
              <a:rPr lang="en-US" sz="3600" b="1" i="1" u="sng" dirty="0">
                <a:solidFill>
                  <a:prstClr val="white"/>
                </a:solidFill>
              </a:rPr>
              <a:t>because her grapes are ripe</a:t>
            </a:r>
            <a:r>
              <a:rPr lang="en-US" sz="3600" i="1" dirty="0">
                <a:solidFill>
                  <a:prstClr val="white"/>
                </a:solidFill>
              </a:rPr>
              <a:t>.”</a:t>
            </a:r>
          </a:p>
        </p:txBody>
      </p:sp>
    </p:spTree>
    <p:extLst>
      <p:ext uri="{BB962C8B-B14F-4D97-AF65-F5344CB8AC3E}">
        <p14:creationId xmlns:p14="http://schemas.microsoft.com/office/powerpoint/2010/main" val="269207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lstStyle/>
          <a:p>
            <a:r>
              <a:rPr lang="en-US" dirty="0"/>
              <a:t>Revelation 14:17-20 </a:t>
            </a:r>
            <a:r>
              <a:rPr lang="en-US" dirty="0" err="1"/>
              <a:t>cont</a:t>
            </a:r>
            <a:r>
              <a:rPr lang="en-US" dirty="0"/>
              <a:t>  The Grapes of Wrath</a:t>
            </a:r>
          </a:p>
        </p:txBody>
      </p:sp>
      <p:sp>
        <p:nvSpPr>
          <p:cNvPr id="3" name="Rectangle 2">
            <a:extLst>
              <a:ext uri="{FF2B5EF4-FFF2-40B4-BE49-F238E27FC236}">
                <a16:creationId xmlns:a16="http://schemas.microsoft.com/office/drawing/2014/main" id="{3B1F58D5-94AE-4B6C-A79E-3BA257A05473}"/>
              </a:ext>
            </a:extLst>
          </p:cNvPr>
          <p:cNvSpPr/>
          <p:nvPr/>
        </p:nvSpPr>
        <p:spPr>
          <a:xfrm>
            <a:off x="680320" y="2125004"/>
            <a:ext cx="11206879" cy="3582519"/>
          </a:xfrm>
          <a:prstGeom prst="rect">
            <a:avLst/>
          </a:prstGeom>
        </p:spPr>
        <p:txBody>
          <a:bodyPr wrap="square">
            <a:spAutoFit/>
          </a:bodyPr>
          <a:lstStyle/>
          <a:p>
            <a:pPr lvl="0">
              <a:lnSpc>
                <a:spcPct val="90000"/>
              </a:lnSpc>
              <a:spcBef>
                <a:spcPts val="1000"/>
              </a:spcBef>
              <a:defRPr/>
            </a:pPr>
            <a:r>
              <a:rPr lang="en-US" sz="3600" i="1" dirty="0">
                <a:solidFill>
                  <a:prstClr val="white"/>
                </a:solidFill>
              </a:rPr>
              <a:t>19 So the angel swung his sickle to the earth and gathered the clusters from the vine of the earth, and threw them into </a:t>
            </a:r>
            <a:r>
              <a:rPr lang="en-US" sz="3600" b="1" i="1" u="sng" dirty="0">
                <a:solidFill>
                  <a:prstClr val="white"/>
                </a:solidFill>
              </a:rPr>
              <a:t>the great wine press of the wrath of God</a:t>
            </a:r>
            <a:r>
              <a:rPr lang="en-US" sz="3600" i="1" dirty="0">
                <a:solidFill>
                  <a:prstClr val="white"/>
                </a:solidFill>
              </a:rPr>
              <a:t>. 20 And the wine press was trodden outside the city, and </a:t>
            </a:r>
            <a:r>
              <a:rPr lang="en-US" sz="3600" b="1" i="1" u="sng" dirty="0">
                <a:solidFill>
                  <a:prstClr val="white"/>
                </a:solidFill>
              </a:rPr>
              <a:t>blood</a:t>
            </a:r>
            <a:r>
              <a:rPr lang="en-US" sz="3600" i="1" dirty="0">
                <a:solidFill>
                  <a:prstClr val="white"/>
                </a:solidFill>
              </a:rPr>
              <a:t> came out from the wine press, up to the horses’ bridles, for a distance of </a:t>
            </a:r>
            <a:r>
              <a:rPr lang="en-US" sz="3600" b="1" i="1" u="sng" dirty="0">
                <a:solidFill>
                  <a:prstClr val="white"/>
                </a:solidFill>
              </a:rPr>
              <a:t>two hundred miles</a:t>
            </a:r>
            <a:r>
              <a:rPr lang="en-US" sz="3600" i="1" dirty="0">
                <a:solidFill>
                  <a:prstClr val="white"/>
                </a:solidFill>
              </a:rPr>
              <a:t>.</a:t>
            </a:r>
          </a:p>
        </p:txBody>
      </p:sp>
    </p:spTree>
    <p:extLst>
      <p:ext uri="{BB962C8B-B14F-4D97-AF65-F5344CB8AC3E}">
        <p14:creationId xmlns:p14="http://schemas.microsoft.com/office/powerpoint/2010/main" val="382840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idx="4294967295"/>
          </p:nvPr>
        </p:nvSpPr>
        <p:spPr>
          <a:xfrm>
            <a:off x="435428" y="0"/>
            <a:ext cx="10249317" cy="1081088"/>
          </a:xfrm>
        </p:spPr>
        <p:txBody>
          <a:bodyPr/>
          <a:lstStyle/>
          <a:p>
            <a:pPr lvl="0">
              <a:lnSpc>
                <a:spcPct val="100000"/>
              </a:lnSpc>
              <a:spcBef>
                <a:spcPts val="0"/>
              </a:spcBef>
              <a:defRPr/>
            </a:pPr>
            <a:r>
              <a:rPr lang="en-US" b="1" dirty="0">
                <a:solidFill>
                  <a:prstClr val="black"/>
                </a:solidFill>
              </a:rPr>
              <a:t>Isaiah 63:1-6  Trampled them in Wrath</a:t>
            </a:r>
          </a:p>
        </p:txBody>
      </p:sp>
      <p:sp>
        <p:nvSpPr>
          <p:cNvPr id="3" name="Rectangle 2">
            <a:extLst>
              <a:ext uri="{FF2B5EF4-FFF2-40B4-BE49-F238E27FC236}">
                <a16:creationId xmlns:a16="http://schemas.microsoft.com/office/drawing/2014/main" id="{3B1F58D5-94AE-4B6C-A79E-3BA257A05473}"/>
              </a:ext>
            </a:extLst>
          </p:cNvPr>
          <p:cNvSpPr/>
          <p:nvPr/>
        </p:nvSpPr>
        <p:spPr>
          <a:xfrm>
            <a:off x="435428" y="872082"/>
            <a:ext cx="11321144" cy="5410712"/>
          </a:xfrm>
          <a:prstGeom prst="rect">
            <a:avLst/>
          </a:prstGeom>
        </p:spPr>
        <p:txBody>
          <a:bodyPr wrap="square">
            <a:spAutoFit/>
          </a:bodyPr>
          <a:lstStyle/>
          <a:p>
            <a:pPr lvl="0">
              <a:lnSpc>
                <a:spcPct val="90000"/>
              </a:lnSpc>
              <a:spcBef>
                <a:spcPts val="1000"/>
              </a:spcBef>
              <a:defRPr/>
            </a:pPr>
            <a:r>
              <a:rPr lang="en-US" sz="3200" i="1" dirty="0">
                <a:solidFill>
                  <a:prstClr val="white"/>
                </a:solidFill>
              </a:rPr>
              <a:t>3 “</a:t>
            </a:r>
            <a:r>
              <a:rPr lang="en-US" sz="3200" b="1" i="1" dirty="0">
                <a:solidFill>
                  <a:prstClr val="white"/>
                </a:solidFill>
              </a:rPr>
              <a:t>I have trodden the wine trough alone</a:t>
            </a:r>
            <a:r>
              <a:rPr lang="en-US" sz="3200" i="1" dirty="0">
                <a:solidFill>
                  <a:prstClr val="white"/>
                </a:solidFill>
              </a:rPr>
              <a:t>, And from the peoples there was no man with Me. I also trod them in My anger And </a:t>
            </a:r>
            <a:r>
              <a:rPr lang="en-US" sz="3200" b="1" i="1" u="sng" dirty="0">
                <a:solidFill>
                  <a:prstClr val="white"/>
                </a:solidFill>
              </a:rPr>
              <a:t>trampled them in My wrath</a:t>
            </a:r>
            <a:r>
              <a:rPr lang="en-US" sz="3200" i="1" dirty="0">
                <a:solidFill>
                  <a:prstClr val="white"/>
                </a:solidFill>
              </a:rPr>
              <a:t>; And their lifeblood is sprinkled on My garments, And I stained all My raiment. 4 “For </a:t>
            </a:r>
            <a:r>
              <a:rPr lang="en-US" sz="3200" b="1" i="1" u="sng" dirty="0">
                <a:solidFill>
                  <a:prstClr val="white"/>
                </a:solidFill>
              </a:rPr>
              <a:t>the day of vengeance was in My heart</a:t>
            </a:r>
            <a:r>
              <a:rPr lang="en-US" sz="3200" i="1" dirty="0">
                <a:solidFill>
                  <a:prstClr val="white"/>
                </a:solidFill>
              </a:rPr>
              <a:t>, And My year of redemption has come.</a:t>
            </a:r>
            <a:br>
              <a:rPr lang="en-US" sz="3200" i="1" dirty="0">
                <a:solidFill>
                  <a:prstClr val="white"/>
                </a:solidFill>
              </a:rPr>
            </a:br>
            <a:r>
              <a:rPr lang="en-US" sz="3200" i="1" dirty="0">
                <a:solidFill>
                  <a:prstClr val="white"/>
                </a:solidFill>
              </a:rPr>
              <a:t>5 “</a:t>
            </a:r>
            <a:r>
              <a:rPr lang="en-US" sz="3200" b="1" i="1" dirty="0">
                <a:solidFill>
                  <a:prstClr val="white"/>
                </a:solidFill>
              </a:rPr>
              <a:t>I looked, and there was no one to help</a:t>
            </a:r>
            <a:r>
              <a:rPr lang="en-US" sz="3200" i="1" dirty="0">
                <a:solidFill>
                  <a:prstClr val="white"/>
                </a:solidFill>
              </a:rPr>
              <a:t>, And I was astonished and there was no one to uphold; </a:t>
            </a:r>
            <a:r>
              <a:rPr lang="en-US" sz="3200" b="1" i="1" u="sng" dirty="0">
                <a:solidFill>
                  <a:prstClr val="white"/>
                </a:solidFill>
              </a:rPr>
              <a:t>So My own arm brought salvation to Me, And My wrath upheld Me</a:t>
            </a:r>
            <a:r>
              <a:rPr lang="en-US" sz="3200" i="1" dirty="0">
                <a:solidFill>
                  <a:prstClr val="white"/>
                </a:solidFill>
              </a:rPr>
              <a:t>.</a:t>
            </a:r>
            <a:br>
              <a:rPr lang="en-US" sz="3200" i="1" dirty="0">
                <a:solidFill>
                  <a:prstClr val="white"/>
                </a:solidFill>
              </a:rPr>
            </a:br>
            <a:r>
              <a:rPr lang="en-US" sz="3200" i="1" dirty="0">
                <a:solidFill>
                  <a:prstClr val="white"/>
                </a:solidFill>
              </a:rPr>
              <a:t>6 “</a:t>
            </a:r>
            <a:r>
              <a:rPr lang="en-US" sz="3200" b="1" i="1" dirty="0">
                <a:solidFill>
                  <a:prstClr val="white"/>
                </a:solidFill>
              </a:rPr>
              <a:t>I trod down the peoples in My anger</a:t>
            </a:r>
            <a:r>
              <a:rPr lang="en-US" sz="3200" i="1" dirty="0">
                <a:solidFill>
                  <a:prstClr val="white"/>
                </a:solidFill>
              </a:rPr>
              <a:t> And made them drunk in My wrath, And </a:t>
            </a:r>
            <a:r>
              <a:rPr lang="en-US" sz="3200" b="1" i="1" u="sng" dirty="0">
                <a:solidFill>
                  <a:prstClr val="white"/>
                </a:solidFill>
              </a:rPr>
              <a:t>I poured out their lifeblood on the earth</a:t>
            </a:r>
            <a:r>
              <a:rPr lang="en-US" sz="3200" i="1" dirty="0">
                <a:solidFill>
                  <a:prstClr val="white"/>
                </a:solidFill>
              </a:rPr>
              <a:t>.”</a:t>
            </a:r>
          </a:p>
        </p:txBody>
      </p:sp>
    </p:spTree>
    <p:extLst>
      <p:ext uri="{BB962C8B-B14F-4D97-AF65-F5344CB8AC3E}">
        <p14:creationId xmlns:p14="http://schemas.microsoft.com/office/powerpoint/2010/main" val="40290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idx="4294967295"/>
          </p:nvPr>
        </p:nvSpPr>
        <p:spPr>
          <a:xfrm>
            <a:off x="209006" y="0"/>
            <a:ext cx="10475739" cy="1081088"/>
          </a:xfrm>
        </p:spPr>
        <p:txBody>
          <a:bodyPr/>
          <a:lstStyle/>
          <a:p>
            <a:r>
              <a:rPr lang="en-US" b="1" dirty="0">
                <a:solidFill>
                  <a:schemeClr val="bg1"/>
                </a:solidFill>
              </a:rPr>
              <a:t>Joel 3:12-17 The Harvest is Ripe</a:t>
            </a:r>
            <a:endParaRPr lang="en-US" dirty="0">
              <a:solidFill>
                <a:schemeClr val="bg1"/>
              </a:solidFill>
            </a:endParaRPr>
          </a:p>
        </p:txBody>
      </p:sp>
      <p:sp>
        <p:nvSpPr>
          <p:cNvPr id="3" name="Rectangle 2">
            <a:extLst>
              <a:ext uri="{FF2B5EF4-FFF2-40B4-BE49-F238E27FC236}">
                <a16:creationId xmlns:a16="http://schemas.microsoft.com/office/drawing/2014/main" id="{3B1F58D5-94AE-4B6C-A79E-3BA257A05473}"/>
              </a:ext>
            </a:extLst>
          </p:cNvPr>
          <p:cNvSpPr/>
          <p:nvPr/>
        </p:nvSpPr>
        <p:spPr>
          <a:xfrm>
            <a:off x="209006" y="674400"/>
            <a:ext cx="11982994" cy="5509200"/>
          </a:xfrm>
          <a:prstGeom prst="rect">
            <a:avLst/>
          </a:prstGeom>
        </p:spPr>
        <p:txBody>
          <a:bodyPr wrap="square">
            <a:spAutoFit/>
          </a:bodyPr>
          <a:lstStyle/>
          <a:p>
            <a:r>
              <a:rPr lang="en-US" sz="3200" b="1" baseline="30000" dirty="0"/>
              <a:t>12 </a:t>
            </a:r>
            <a:r>
              <a:rPr lang="en-US" sz="3200" dirty="0"/>
              <a:t>Let the nations be aroused And come up to the valley of Jehoshaphat, For there I will sit to judge All the surrounding nations. </a:t>
            </a:r>
            <a:r>
              <a:rPr lang="en-US" sz="3200" b="1" i="1" baseline="30000" dirty="0"/>
              <a:t>13</a:t>
            </a:r>
            <a:r>
              <a:rPr lang="en-US" sz="3200" b="1" i="1" u="sng" baseline="30000" dirty="0"/>
              <a:t> </a:t>
            </a:r>
            <a:r>
              <a:rPr lang="en-US" sz="3200" b="1" i="1" u="sng" dirty="0"/>
              <a:t>Put in the sickle, for the harvest is ripe</a:t>
            </a:r>
            <a:r>
              <a:rPr lang="en-US" sz="3200" dirty="0"/>
              <a:t>. </a:t>
            </a:r>
            <a:r>
              <a:rPr lang="en-US" sz="3200" b="1" i="1" u="sng" dirty="0"/>
              <a:t>Come, tread, for the wine press is full</a:t>
            </a:r>
            <a:r>
              <a:rPr lang="en-US" sz="3200" dirty="0"/>
              <a:t>; The vats overflow, for their wickedness is great. </a:t>
            </a:r>
            <a:r>
              <a:rPr lang="en-US" sz="3200" b="1" baseline="30000" dirty="0"/>
              <a:t>14 </a:t>
            </a:r>
            <a:r>
              <a:rPr lang="en-US" sz="3200" dirty="0"/>
              <a:t>Multitudes, multitudes in the valley of decision! For the day of the </a:t>
            </a:r>
            <a:r>
              <a:rPr lang="en-US" sz="3200" cap="small" dirty="0"/>
              <a:t>Lord</a:t>
            </a:r>
            <a:r>
              <a:rPr lang="en-US" sz="3200" dirty="0"/>
              <a:t> is near in the valley of decision. </a:t>
            </a:r>
            <a:r>
              <a:rPr lang="en-US" sz="3200" b="1" baseline="30000" dirty="0"/>
              <a:t>15 </a:t>
            </a:r>
            <a:r>
              <a:rPr lang="en-US" sz="3200" dirty="0"/>
              <a:t>The sun and moon grow dark And the stars lose their brightness. </a:t>
            </a:r>
            <a:r>
              <a:rPr lang="en-US" sz="3200" b="1" baseline="30000" dirty="0"/>
              <a:t>16 </a:t>
            </a:r>
            <a:r>
              <a:rPr lang="en-US" sz="3200" dirty="0"/>
              <a:t>The </a:t>
            </a:r>
            <a:r>
              <a:rPr lang="en-US" sz="3200" cap="small" dirty="0"/>
              <a:t>Lord</a:t>
            </a:r>
            <a:r>
              <a:rPr lang="en-US" sz="3200" dirty="0"/>
              <a:t> roars from Zion And utters His voice from Jerusalem, And the heavens and the earth tremble. But the </a:t>
            </a:r>
            <a:r>
              <a:rPr lang="en-US" sz="3200" cap="small" dirty="0"/>
              <a:t>Lord</a:t>
            </a:r>
            <a:r>
              <a:rPr lang="en-US" sz="3200" dirty="0"/>
              <a:t> is a refuge for His people And a stronghold to the sons of Israel. </a:t>
            </a:r>
            <a:endParaRPr lang="en-US" sz="3200" b="1" u="sng" dirty="0">
              <a:solidFill>
                <a:prstClr val="white"/>
              </a:solidFill>
            </a:endParaRPr>
          </a:p>
        </p:txBody>
      </p:sp>
    </p:spTree>
    <p:extLst>
      <p:ext uri="{BB962C8B-B14F-4D97-AF65-F5344CB8AC3E}">
        <p14:creationId xmlns:p14="http://schemas.microsoft.com/office/powerpoint/2010/main" val="174679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idx="4294967295"/>
          </p:nvPr>
        </p:nvSpPr>
        <p:spPr>
          <a:xfrm>
            <a:off x="680320" y="0"/>
            <a:ext cx="10004425" cy="1081088"/>
          </a:xfrm>
        </p:spPr>
        <p:txBody>
          <a:bodyPr/>
          <a:lstStyle/>
          <a:p>
            <a:r>
              <a:rPr lang="en-US" b="1" dirty="0">
                <a:solidFill>
                  <a:schemeClr val="bg1"/>
                </a:solidFill>
              </a:rPr>
              <a:t>Matthew 13 The Wheat and the Tares</a:t>
            </a:r>
          </a:p>
        </p:txBody>
      </p:sp>
      <p:sp>
        <p:nvSpPr>
          <p:cNvPr id="3" name="Rectangle 2">
            <a:extLst>
              <a:ext uri="{FF2B5EF4-FFF2-40B4-BE49-F238E27FC236}">
                <a16:creationId xmlns:a16="http://schemas.microsoft.com/office/drawing/2014/main" id="{3B1F58D5-94AE-4B6C-A79E-3BA257A05473}"/>
              </a:ext>
            </a:extLst>
          </p:cNvPr>
          <p:cNvSpPr/>
          <p:nvPr/>
        </p:nvSpPr>
        <p:spPr>
          <a:xfrm>
            <a:off x="435427" y="872082"/>
            <a:ext cx="11399521" cy="5493812"/>
          </a:xfrm>
          <a:prstGeom prst="rect">
            <a:avLst/>
          </a:prstGeom>
        </p:spPr>
        <p:txBody>
          <a:bodyPr wrap="square">
            <a:spAutoFit/>
          </a:bodyPr>
          <a:lstStyle/>
          <a:p>
            <a:pPr lvl="0" algn="just">
              <a:lnSpc>
                <a:spcPct val="90000"/>
              </a:lnSpc>
              <a:spcBef>
                <a:spcPts val="1000"/>
              </a:spcBef>
              <a:defRPr/>
            </a:pPr>
            <a:r>
              <a:rPr lang="en-US" sz="3000" i="1" dirty="0">
                <a:solidFill>
                  <a:prstClr val="white"/>
                </a:solidFill>
              </a:rPr>
              <a:t>37 And He said, “The one who sows the good seed is the Son of Man, 38 and the field is the world; and as for the good seed, these are the sons of the kingdom; and the tares are the sons of the evil one; 39 and </a:t>
            </a:r>
            <a:r>
              <a:rPr lang="en-US" sz="3000" b="1" i="1" dirty="0">
                <a:solidFill>
                  <a:prstClr val="white"/>
                </a:solidFill>
              </a:rPr>
              <a:t>the enemy who sowed them is the devil</a:t>
            </a:r>
            <a:r>
              <a:rPr lang="en-US" sz="3000" i="1" dirty="0">
                <a:solidFill>
                  <a:prstClr val="white"/>
                </a:solidFill>
              </a:rPr>
              <a:t>, and </a:t>
            </a:r>
            <a:r>
              <a:rPr lang="en-US" sz="3000" b="1" i="1" u="sng" dirty="0">
                <a:solidFill>
                  <a:prstClr val="white"/>
                </a:solidFill>
              </a:rPr>
              <a:t>the harvest is the end of the age; and the reapers are angels</a:t>
            </a:r>
            <a:r>
              <a:rPr lang="en-US" sz="3000" i="1" dirty="0">
                <a:solidFill>
                  <a:prstClr val="white"/>
                </a:solidFill>
              </a:rPr>
              <a:t>. 40 So just as the tares are gathered up and burned with fire, so shall it be at the end of the age. 41 </a:t>
            </a:r>
            <a:r>
              <a:rPr lang="en-US" sz="3000" b="1" i="1" dirty="0">
                <a:solidFill>
                  <a:prstClr val="white"/>
                </a:solidFill>
              </a:rPr>
              <a:t>The Son of Man will send forth His angels, and they will gather out of His kingdom all stumbling blocks, and those who commit lawlessness, 42 and will throw them into the furnace of fire; in that place there will be weeping and gnashing of teeth</a:t>
            </a:r>
            <a:r>
              <a:rPr lang="en-US" sz="3000" i="1" dirty="0">
                <a:solidFill>
                  <a:prstClr val="white"/>
                </a:solidFill>
              </a:rPr>
              <a:t>. 43 </a:t>
            </a:r>
            <a:r>
              <a:rPr lang="en-US" sz="3000" b="1" i="1" u="sng" dirty="0">
                <a:solidFill>
                  <a:prstClr val="white"/>
                </a:solidFill>
              </a:rPr>
              <a:t>Then the righteous will shine forth as the sun</a:t>
            </a:r>
            <a:r>
              <a:rPr lang="en-US" sz="3000" i="1" dirty="0">
                <a:solidFill>
                  <a:prstClr val="white"/>
                </a:solidFill>
              </a:rPr>
              <a:t> in the kingdom of their Father. He who has ears, let him hear.</a:t>
            </a:r>
          </a:p>
        </p:txBody>
      </p:sp>
    </p:spTree>
    <p:extLst>
      <p:ext uri="{BB962C8B-B14F-4D97-AF65-F5344CB8AC3E}">
        <p14:creationId xmlns:p14="http://schemas.microsoft.com/office/powerpoint/2010/main" val="260433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  Message for 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2257397"/>
            <a:ext cx="10318605" cy="2495555"/>
          </a:xfrm>
          <a:prstGeom prst="rect">
            <a:avLst/>
          </a:prstGeom>
        </p:spPr>
        <p:txBody>
          <a:bodyPr wrap="square">
            <a:spAutoFit/>
          </a:bodyPr>
          <a:lstStyle/>
          <a:p>
            <a:pPr lvl="0">
              <a:lnSpc>
                <a:spcPct val="90000"/>
              </a:lnSpc>
              <a:spcBef>
                <a:spcPts val="1000"/>
              </a:spcBef>
              <a:defRPr/>
            </a:pPr>
            <a:r>
              <a:rPr lang="en-US" sz="4800" b="1" u="sng" dirty="0">
                <a:solidFill>
                  <a:prstClr val="white"/>
                </a:solidFill>
              </a:rPr>
              <a:t>Dr. Rainey’s Rule of Greek:</a:t>
            </a:r>
          </a:p>
          <a:p>
            <a:pPr lvl="0">
              <a:lnSpc>
                <a:spcPct val="90000"/>
              </a:lnSpc>
              <a:spcBef>
                <a:spcPts val="1000"/>
              </a:spcBef>
              <a:defRPr/>
            </a:pPr>
            <a:endParaRPr lang="en-US" sz="1100" b="1" u="sng" dirty="0">
              <a:solidFill>
                <a:prstClr val="white"/>
              </a:solidFill>
            </a:endParaRPr>
          </a:p>
          <a:p>
            <a:pPr lvl="0" algn="ctr">
              <a:lnSpc>
                <a:spcPct val="90000"/>
              </a:lnSpc>
              <a:spcBef>
                <a:spcPts val="1000"/>
              </a:spcBef>
              <a:defRPr/>
            </a:pPr>
            <a:r>
              <a:rPr lang="en-US" sz="4800" i="1" dirty="0">
                <a:solidFill>
                  <a:prstClr val="white"/>
                </a:solidFill>
              </a:rPr>
              <a:t>“Don’t let what you don’t know rob you of what you do know.”</a:t>
            </a:r>
          </a:p>
        </p:txBody>
      </p:sp>
    </p:spTree>
    <p:extLst>
      <p:ext uri="{BB962C8B-B14F-4D97-AF65-F5344CB8AC3E}">
        <p14:creationId xmlns:p14="http://schemas.microsoft.com/office/powerpoint/2010/main" val="304726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p:txBody>
          <a:bodyPr/>
          <a:lstStyle/>
          <a:p>
            <a:r>
              <a:rPr lang="en-US" dirty="0"/>
              <a:t>Revelation 14  Message for Us...</a:t>
            </a:r>
          </a:p>
        </p:txBody>
      </p:sp>
      <p:sp>
        <p:nvSpPr>
          <p:cNvPr id="3" name="Rectangle 2">
            <a:extLst>
              <a:ext uri="{FF2B5EF4-FFF2-40B4-BE49-F238E27FC236}">
                <a16:creationId xmlns:a16="http://schemas.microsoft.com/office/drawing/2014/main" id="{3B1F58D5-94AE-4B6C-A79E-3BA257A05473}"/>
              </a:ext>
            </a:extLst>
          </p:cNvPr>
          <p:cNvSpPr/>
          <p:nvPr/>
        </p:nvSpPr>
        <p:spPr>
          <a:xfrm>
            <a:off x="680321" y="1834166"/>
            <a:ext cx="11206879" cy="4850559"/>
          </a:xfrm>
          <a:prstGeom prst="rect">
            <a:avLst/>
          </a:prstGeom>
        </p:spPr>
        <p:txBody>
          <a:bodyPr wrap="square">
            <a:spAutoFit/>
          </a:bodyPr>
          <a:lstStyle/>
          <a:p>
            <a:pPr lvl="0">
              <a:lnSpc>
                <a:spcPct val="90000"/>
              </a:lnSpc>
              <a:spcBef>
                <a:spcPts val="1000"/>
              </a:spcBef>
              <a:defRPr/>
            </a:pPr>
            <a:r>
              <a:rPr lang="en-US" sz="3600" i="1" dirty="0">
                <a:solidFill>
                  <a:prstClr val="white"/>
                </a:solidFill>
              </a:rPr>
              <a:t>Keep yourself pure and blameless</a:t>
            </a:r>
          </a:p>
          <a:p>
            <a:pPr lvl="0">
              <a:lnSpc>
                <a:spcPct val="90000"/>
              </a:lnSpc>
              <a:spcBef>
                <a:spcPts val="1000"/>
              </a:spcBef>
              <a:defRPr/>
            </a:pPr>
            <a:r>
              <a:rPr lang="en-US" sz="3600" i="1" dirty="0">
                <a:solidFill>
                  <a:prstClr val="white"/>
                </a:solidFill>
              </a:rPr>
              <a:t>Follow the Lamb wherever He goes</a:t>
            </a:r>
          </a:p>
          <a:p>
            <a:pPr lvl="0">
              <a:lnSpc>
                <a:spcPct val="90000"/>
              </a:lnSpc>
              <a:spcBef>
                <a:spcPts val="1000"/>
              </a:spcBef>
              <a:defRPr/>
            </a:pPr>
            <a:r>
              <a:rPr lang="en-US" sz="3600" i="1" dirty="0">
                <a:solidFill>
                  <a:prstClr val="white"/>
                </a:solidFill>
              </a:rPr>
              <a:t>Preach the eternal Gospel</a:t>
            </a:r>
          </a:p>
          <a:p>
            <a:pPr lvl="0">
              <a:lnSpc>
                <a:spcPct val="90000"/>
              </a:lnSpc>
              <a:spcBef>
                <a:spcPts val="1000"/>
              </a:spcBef>
              <a:defRPr/>
            </a:pPr>
            <a:r>
              <a:rPr lang="en-US" sz="3600" i="1" dirty="0">
                <a:solidFill>
                  <a:prstClr val="white"/>
                </a:solidFill>
              </a:rPr>
              <a:t>Fear God and Give Him Glory... Worship the Creator</a:t>
            </a:r>
          </a:p>
          <a:p>
            <a:pPr lvl="0">
              <a:lnSpc>
                <a:spcPct val="90000"/>
              </a:lnSpc>
              <a:spcBef>
                <a:spcPts val="1000"/>
              </a:spcBef>
              <a:defRPr/>
            </a:pPr>
            <a:r>
              <a:rPr lang="en-US" sz="3600" i="1" dirty="0">
                <a:solidFill>
                  <a:prstClr val="white"/>
                </a:solidFill>
              </a:rPr>
              <a:t>Persevere by Keeping the Commandments of God and your Faith in Jesus</a:t>
            </a:r>
          </a:p>
          <a:p>
            <a:pPr lvl="0">
              <a:lnSpc>
                <a:spcPct val="90000"/>
              </a:lnSpc>
              <a:spcBef>
                <a:spcPts val="1000"/>
              </a:spcBef>
              <a:defRPr/>
            </a:pPr>
            <a:r>
              <a:rPr lang="en-US" sz="3600" i="1" dirty="0">
                <a:solidFill>
                  <a:prstClr val="white"/>
                </a:solidFill>
              </a:rPr>
              <a:t>Realize that Death will bring the blessing of rest</a:t>
            </a:r>
          </a:p>
          <a:p>
            <a:pPr lvl="0">
              <a:lnSpc>
                <a:spcPct val="90000"/>
              </a:lnSpc>
              <a:spcBef>
                <a:spcPts val="1000"/>
              </a:spcBef>
              <a:defRPr/>
            </a:pPr>
            <a:r>
              <a:rPr lang="en-US" sz="3600" i="1" dirty="0">
                <a:solidFill>
                  <a:prstClr val="white"/>
                </a:solidFill>
              </a:rPr>
              <a:t>Be ready for the Reaping</a:t>
            </a:r>
          </a:p>
        </p:txBody>
      </p:sp>
    </p:spTree>
    <p:extLst>
      <p:ext uri="{BB962C8B-B14F-4D97-AF65-F5344CB8AC3E}">
        <p14:creationId xmlns:p14="http://schemas.microsoft.com/office/powerpoint/2010/main" val="234598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OCTOBER 21,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a:bodyPr>
          <a:lstStyle/>
          <a:p>
            <a:pPr marL="0" lvl="0" indent="0">
              <a:buNone/>
            </a:pPr>
            <a:r>
              <a:rPr lang="en-US" sz="4400" b="1" dirty="0"/>
              <a:t>THIS</a:t>
            </a:r>
            <a:r>
              <a:rPr lang="en-US" sz="4400" dirty="0"/>
              <a:t> WEEK </a:t>
            </a:r>
            <a:r>
              <a:rPr lang="en-US" sz="4100" dirty="0">
                <a:solidFill>
                  <a:prstClr val="white"/>
                </a:solidFill>
              </a:rPr>
              <a:t>22 Revelation 14 b</a:t>
            </a:r>
          </a:p>
          <a:p>
            <a:pPr lvl="0"/>
            <a:r>
              <a:rPr lang="en-US" sz="4100" dirty="0">
                <a:solidFill>
                  <a:prstClr val="white"/>
                </a:solidFill>
              </a:rPr>
              <a:t>Time for Reaping</a:t>
            </a:r>
          </a:p>
          <a:p>
            <a:endParaRPr lang="en-US" sz="4400" dirty="0"/>
          </a:p>
        </p:txBody>
      </p:sp>
    </p:spTree>
    <p:extLst>
      <p:ext uri="{BB962C8B-B14F-4D97-AF65-F5344CB8AC3E}">
        <p14:creationId xmlns:p14="http://schemas.microsoft.com/office/powerpoint/2010/main" val="6484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3771" y="-1601"/>
            <a:ext cx="7005551" cy="68596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7935271" y="1228397"/>
            <a:ext cx="3769049" cy="2554545"/>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Noah...</a:t>
            </a:r>
          </a:p>
          <a:p>
            <a:endParaRPr lang="en-US" sz="4000" b="1" dirty="0">
              <a:effectLst>
                <a:outerShdw blurRad="38100" dist="38100" dir="2700000" algn="tl">
                  <a:srgbClr val="000000">
                    <a:alpha val="43137"/>
                  </a:srgbClr>
                </a:outerShdw>
              </a:effectLst>
            </a:endParaRPr>
          </a:p>
          <a:p>
            <a:pPr algn="ctr"/>
            <a:r>
              <a:rPr lang="en-US" sz="4000" b="1" dirty="0">
                <a:effectLst>
                  <a:outerShdw blurRad="38100" dist="38100" dir="2700000" algn="tl">
                    <a:srgbClr val="000000">
                      <a:alpha val="43137"/>
                    </a:srgbClr>
                  </a:outerShdw>
                </a:effectLst>
              </a:rPr>
              <a:t>Our little pumpkin’</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6CEC0A-23E0-49D4-8A84-2033E376F754}"/>
              </a:ext>
            </a:extLst>
          </p:cNvPr>
          <p:cNvSpPr txBox="1"/>
          <p:nvPr/>
        </p:nvSpPr>
        <p:spPr>
          <a:xfrm>
            <a:off x="1996176" y="4606346"/>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8653451" y="219797"/>
            <a:ext cx="3538550" cy="1938992"/>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And introducing...</a:t>
            </a:r>
          </a:p>
          <a:p>
            <a:pPr algn="ct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30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rotWithShape="1">
          <a:blip r:embed="rId3">
            <a:extLst>
              <a:ext uri="{28A0092B-C50C-407E-A947-70E740481C1C}">
                <a14:useLocalDpi xmlns:a14="http://schemas.microsoft.com/office/drawing/2010/main" val="0"/>
              </a:ext>
            </a:extLst>
          </a:blip>
          <a:srcRect t="37729"/>
          <a:stretch/>
        </p:blipFill>
        <p:spPr>
          <a:xfrm>
            <a:off x="258383" y="87796"/>
            <a:ext cx="8154097" cy="67702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207455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8653451" y="219797"/>
            <a:ext cx="3538550" cy="6247864"/>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And introducing...</a:t>
            </a:r>
          </a:p>
          <a:p>
            <a:pPr algn="ctr"/>
            <a:endParaRPr lang="en-US" sz="4000" b="1" dirty="0">
              <a:effectLst>
                <a:outerShdw blurRad="38100" dist="38100" dir="2700000" algn="tl">
                  <a:srgbClr val="000000">
                    <a:alpha val="43137"/>
                  </a:srgbClr>
                </a:outerShdw>
              </a:effectLst>
            </a:endParaRPr>
          </a:p>
          <a:p>
            <a:pPr algn="ctr"/>
            <a:r>
              <a:rPr lang="en-US" sz="4000" b="1" dirty="0">
                <a:effectLst>
                  <a:outerShdw blurRad="38100" dist="38100" dir="2700000" algn="tl">
                    <a:srgbClr val="000000">
                      <a:alpha val="43137"/>
                    </a:srgbClr>
                  </a:outerShdw>
                </a:effectLst>
              </a:rPr>
              <a:t>Our newest grand-daughter!</a:t>
            </a:r>
          </a:p>
          <a:p>
            <a:pPr algn="ctr"/>
            <a:endParaRPr lang="en-US" sz="4000" b="1" dirty="0">
              <a:effectLst>
                <a:outerShdw blurRad="38100" dist="38100" dir="2700000" algn="tl">
                  <a:srgbClr val="000000">
                    <a:alpha val="43137"/>
                  </a:srgbClr>
                </a:outerShdw>
              </a:effectLst>
            </a:endParaRPr>
          </a:p>
          <a:p>
            <a:pPr algn="ctr"/>
            <a:r>
              <a:rPr lang="en-US" sz="3600" b="1" dirty="0">
                <a:effectLst>
                  <a:outerShdw blurRad="38100" dist="38100" dir="2700000" algn="tl">
                    <a:srgbClr val="000000">
                      <a:alpha val="43137"/>
                    </a:srgbClr>
                  </a:outerShdw>
                </a:effectLst>
              </a:rPr>
              <a:t>Congratulations Jessie and Pete!</a:t>
            </a:r>
          </a:p>
        </p:txBody>
      </p:sp>
    </p:spTree>
    <p:extLst>
      <p:ext uri="{BB962C8B-B14F-4D97-AF65-F5344CB8AC3E}">
        <p14:creationId xmlns:p14="http://schemas.microsoft.com/office/powerpoint/2010/main" val="419616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0831357" cy="5375777"/>
          </a:xfrm>
        </p:spPr>
        <p:txBody>
          <a:bodyPr>
            <a:noAutofit/>
          </a:bodyPr>
          <a:lstStyle/>
          <a:p>
            <a:pPr marL="0" indent="0">
              <a:buNone/>
            </a:pPr>
            <a:r>
              <a:rPr lang="en-US" sz="4400" b="1" u="sng" dirty="0">
                <a:effectLst>
                  <a:outerShdw blurRad="38100" dist="38100" dir="2700000" algn="tl">
                    <a:srgbClr val="000000">
                      <a:alpha val="43137"/>
                    </a:srgbClr>
                  </a:outerShdw>
                </a:effectLst>
              </a:rPr>
              <a:t>Sunday</a:t>
            </a:r>
            <a:r>
              <a:rPr lang="en-US" sz="4400" b="1" dirty="0">
                <a:effectLst>
                  <a:outerShdw blurRad="38100" dist="38100" dir="2700000" algn="tl">
                    <a:srgbClr val="000000">
                      <a:alpha val="43137"/>
                    </a:srgbClr>
                  </a:outerShdw>
                </a:effectLst>
              </a:rPr>
              <a:t>:   </a:t>
            </a:r>
          </a:p>
          <a:p>
            <a:pPr marL="0" indent="0">
              <a:buNone/>
            </a:pPr>
            <a:r>
              <a:rPr lang="en-US" sz="4400" b="1" dirty="0">
                <a:effectLst>
                  <a:outerShdw blurRad="38100" dist="38100" dir="2700000" algn="tl">
                    <a:srgbClr val="000000">
                      <a:alpha val="43137"/>
                    </a:srgbClr>
                  </a:outerShdw>
                </a:effectLst>
              </a:rPr>
              <a:t>9:15  Small Group Sunday School Classes </a:t>
            </a:r>
          </a:p>
          <a:p>
            <a:pPr marL="0" indent="0" algn="ctr">
              <a:buNone/>
            </a:pPr>
            <a:r>
              <a:rPr lang="en-US" sz="4400" b="1" dirty="0">
                <a:effectLst>
                  <a:outerShdw blurRad="38100" dist="38100" dir="2700000" algn="tl">
                    <a:srgbClr val="000000">
                      <a:alpha val="43137"/>
                    </a:srgbClr>
                  </a:outerShdw>
                </a:effectLst>
              </a:rPr>
              <a:t> (Kids class and nursery as well)</a:t>
            </a:r>
          </a:p>
          <a:p>
            <a:pPr marL="0" indent="0">
              <a:buNone/>
            </a:pPr>
            <a:endParaRPr lang="en-US" sz="1000" b="1" dirty="0">
              <a:effectLst>
                <a:outerShdw blurRad="38100" dist="38100" dir="2700000" algn="tl">
                  <a:srgbClr val="000000">
                    <a:alpha val="43137"/>
                  </a:srgbClr>
                </a:outerShdw>
              </a:effectLst>
            </a:endParaRPr>
          </a:p>
          <a:p>
            <a:pPr marL="0" indent="0">
              <a:buNone/>
            </a:pPr>
            <a:r>
              <a:rPr lang="en-US" sz="4800" b="1" dirty="0">
                <a:effectLst>
                  <a:outerShdw blurRad="38100" dist="38100" dir="2700000" algn="tl">
                    <a:srgbClr val="000000">
                      <a:alpha val="43137"/>
                    </a:srgbClr>
                  </a:outerShdw>
                </a:effectLst>
              </a:rPr>
              <a:t>10:30  Worship</a:t>
            </a:r>
            <a:endParaRPr lang="en-US" sz="3600" dirty="0"/>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BEGIN HERE OCTOBER 15,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470263" y="2336873"/>
            <a:ext cx="11312434" cy="3599316"/>
          </a:xfrm>
        </p:spPr>
        <p:txBody>
          <a:bodyPr>
            <a:normAutofit/>
          </a:bodyPr>
          <a:lstStyle/>
          <a:p>
            <a:pPr marL="0" lvl="0" indent="0">
              <a:buNone/>
            </a:pPr>
            <a:r>
              <a:rPr lang="en-US" sz="4400" b="1" strike="sngStrike" dirty="0"/>
              <a:t>LAST</a:t>
            </a:r>
            <a:r>
              <a:rPr lang="en-US" sz="4400" dirty="0"/>
              <a:t> WEEK </a:t>
            </a:r>
            <a:r>
              <a:rPr lang="en-US" sz="4100" dirty="0">
                <a:solidFill>
                  <a:prstClr val="white"/>
                </a:solidFill>
              </a:rPr>
              <a:t>21 Revelation 14 </a:t>
            </a:r>
          </a:p>
          <a:p>
            <a:pPr lvl="0"/>
            <a:r>
              <a:rPr lang="en-US" sz="4100" dirty="0">
                <a:solidFill>
                  <a:prstClr val="white"/>
                </a:solidFill>
              </a:rPr>
              <a:t>The Lamb and 144,000</a:t>
            </a:r>
          </a:p>
          <a:p>
            <a:endParaRPr lang="en-US" sz="4400" dirty="0"/>
          </a:p>
          <a:p>
            <a:pPr marL="0" indent="0">
              <a:buNone/>
            </a:pPr>
            <a:r>
              <a:rPr lang="en-US" sz="4400" dirty="0"/>
              <a:t>THIS WEEK 22 Revelation 14 b</a:t>
            </a:r>
          </a:p>
          <a:p>
            <a:r>
              <a:rPr lang="en-US" sz="4400" dirty="0"/>
              <a:t>Time for Reaping</a:t>
            </a:r>
            <a:endParaRPr lang="en-US" dirty="0"/>
          </a:p>
        </p:txBody>
      </p:sp>
    </p:spTree>
    <p:extLst>
      <p:ext uri="{BB962C8B-B14F-4D97-AF65-F5344CB8AC3E}">
        <p14:creationId xmlns:p14="http://schemas.microsoft.com/office/powerpoint/2010/main" val="385266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18937</TotalTime>
  <Words>2965</Words>
  <Application>Microsoft Office PowerPoint</Application>
  <PresentationFormat>Widescreen</PresentationFormat>
  <Paragraphs>191</Paragraphs>
  <Slides>29</Slides>
  <Notes>28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Roboto</vt:lpstr>
      <vt:lpstr>Trebuchet MS</vt:lpstr>
      <vt:lpstr>Berlin</vt:lpstr>
      <vt:lpstr>PowerPoint Presentation</vt:lpstr>
      <vt:lpstr>Absence of Copyright</vt:lpstr>
      <vt:lpstr>PowerPoint Presentation</vt:lpstr>
      <vt:lpstr>PowerPoint Presentation</vt:lpstr>
      <vt:lpstr>PowerPoint Presentation</vt:lpstr>
      <vt:lpstr>PowerPoint Presentation</vt:lpstr>
      <vt:lpstr>Prayer and Announcements</vt:lpstr>
      <vt:lpstr>PowerPoint Presentation</vt:lpstr>
      <vt:lpstr>BEGIN HERE OCTOBER 15, 2020</vt:lpstr>
      <vt:lpstr>Revelation 14</vt:lpstr>
      <vt:lpstr>Revelation 14:1-2  The Lamb and 144,000</vt:lpstr>
      <vt:lpstr>Revelation 14:3  A New Song</vt:lpstr>
      <vt:lpstr>Revelation 14:4-5  First fruits to God</vt:lpstr>
      <vt:lpstr>Revelation 14:6-7  An Eternal Gospel to Preach</vt:lpstr>
      <vt:lpstr>Revelation 14:8  Fall of Babylon</vt:lpstr>
      <vt:lpstr>Revelation 14:9-10  Wrath of God</vt:lpstr>
      <vt:lpstr>Revelation 14:11-12  Torment or Perseverance</vt:lpstr>
      <vt:lpstr>Revelation 14:13  Rest from Labors</vt:lpstr>
      <vt:lpstr>Two Reapings – Revelation 14:14-20</vt:lpstr>
      <vt:lpstr>Revelation 14:14-16  The Hour to Reap Souls</vt:lpstr>
      <vt:lpstr>Revelation 14:17-20  The Grapes of Wrath...</vt:lpstr>
      <vt:lpstr>Revelation 14:17-20 cont  The Grapes of Wrath</vt:lpstr>
      <vt:lpstr>Isaiah 63:1-6  Trampled them in Wrath</vt:lpstr>
      <vt:lpstr>Joel 3:12-17 The Harvest is Ripe</vt:lpstr>
      <vt:lpstr>Matthew 13 The Wheat and the Tares</vt:lpstr>
      <vt:lpstr>Revelation 14  Message for Us...</vt:lpstr>
      <vt:lpstr>Revelation 14  Message for Us...</vt:lpstr>
      <vt:lpstr>END HERE OCTOBER 21,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462</cp:revision>
  <cp:lastPrinted>2020-07-01T21:48:38Z</cp:lastPrinted>
  <dcterms:created xsi:type="dcterms:W3CDTF">2020-05-12T01:25:54Z</dcterms:created>
  <dcterms:modified xsi:type="dcterms:W3CDTF">2020-10-22T01:54:27Z</dcterms:modified>
</cp:coreProperties>
</file>